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da6b4c77a5_0_0:notes"/>
          <p:cNvSpPr/>
          <p:nvPr>
            <p:ph idx="2" type="sldImg"/>
          </p:nvPr>
        </p:nvSpPr>
        <p:spPr>
          <a:xfrm>
            <a:off x="121052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da6b4c77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d646b8805a_0_42: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d646b8805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08db25cae_0_62: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08db25ca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d08db25cae_0_85:notes"/>
          <p:cNvSpPr/>
          <p:nvPr>
            <p:ph idx="2" type="sldImg"/>
          </p:nvPr>
        </p:nvSpPr>
        <p:spPr>
          <a:xfrm>
            <a:off x="1210532"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d08db25cae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783585" y="809068"/>
            <a:ext cx="8491200" cy="729000"/>
          </a:xfrm>
          <a:prstGeom prst="rect">
            <a:avLst/>
          </a:prstGeom>
        </p:spPr>
        <p:txBody>
          <a:bodyPr anchorCtr="0" anchor="ctr" bIns="113100" lIns="113100" spcFirstLastPara="1" rIns="113100" wrap="square" tIns="113100">
            <a:normAutofit/>
          </a:bodyPr>
          <a:lstStyle>
            <a:lvl1pPr lvl="0" rtl="0" algn="ctr">
              <a:spcBef>
                <a:spcPts val="0"/>
              </a:spcBef>
              <a:spcAft>
                <a:spcPts val="0"/>
              </a:spcAft>
              <a:buNone/>
              <a:defRPr sz="3200"/>
            </a:lvl1pPr>
            <a:lvl2pPr lvl="1" rtl="0" algn="ctr">
              <a:spcBef>
                <a:spcPts val="0"/>
              </a:spcBef>
              <a:spcAft>
                <a:spcPts val="0"/>
              </a:spcAft>
              <a:buNone/>
              <a:defRPr sz="3200"/>
            </a:lvl2pPr>
            <a:lvl3pPr lvl="2" rtl="0" algn="ctr">
              <a:spcBef>
                <a:spcPts val="0"/>
              </a:spcBef>
              <a:spcAft>
                <a:spcPts val="0"/>
              </a:spcAft>
              <a:buNone/>
              <a:defRPr sz="3200"/>
            </a:lvl3pPr>
            <a:lvl4pPr lvl="3" rtl="0" algn="ctr">
              <a:spcBef>
                <a:spcPts val="0"/>
              </a:spcBef>
              <a:spcAft>
                <a:spcPts val="0"/>
              </a:spcAft>
              <a:buNone/>
              <a:defRPr sz="3200"/>
            </a:lvl4pPr>
            <a:lvl5pPr lvl="4" rtl="0" algn="ctr">
              <a:spcBef>
                <a:spcPts val="0"/>
              </a:spcBef>
              <a:spcAft>
                <a:spcPts val="0"/>
              </a:spcAft>
              <a:buNone/>
              <a:defRPr sz="3200"/>
            </a:lvl5pPr>
            <a:lvl6pPr lvl="5" rtl="0" algn="ctr">
              <a:spcBef>
                <a:spcPts val="0"/>
              </a:spcBef>
              <a:spcAft>
                <a:spcPts val="0"/>
              </a:spcAft>
              <a:buNone/>
              <a:defRPr sz="3200"/>
            </a:lvl6pPr>
            <a:lvl7pPr lvl="6" rtl="0" algn="ctr">
              <a:spcBef>
                <a:spcPts val="0"/>
              </a:spcBef>
              <a:spcAft>
                <a:spcPts val="0"/>
              </a:spcAft>
              <a:buNone/>
              <a:defRPr sz="3200"/>
            </a:lvl7pPr>
            <a:lvl8pPr lvl="7" rtl="0" algn="ctr">
              <a:spcBef>
                <a:spcPts val="0"/>
              </a:spcBef>
              <a:spcAft>
                <a:spcPts val="0"/>
              </a:spcAft>
              <a:buNone/>
              <a:defRPr sz="3200"/>
            </a:lvl8pPr>
            <a:lvl9pPr lvl="8" rtl="0" algn="ctr">
              <a:spcBef>
                <a:spcPts val="0"/>
              </a:spcBef>
              <a:spcAft>
                <a:spcPts val="0"/>
              </a:spcAft>
              <a:buNone/>
              <a:defRPr sz="3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s://covid19.who.int/region/amro/country/us" TargetMode="External"/><Relationship Id="rId4" Type="http://schemas.openxmlformats.org/officeDocument/2006/relationships/hyperlink" Target="https://covid19.who.int/region/euro/country/it" TargetMode="External"/><Relationship Id="rId5" Type="http://schemas.openxmlformats.org/officeDocument/2006/relationships/hyperlink" Target="https://worldhealthorg.shinyapps.io/covid/" TargetMode="External"/><Relationship Id="rId6" Type="http://schemas.openxmlformats.org/officeDocument/2006/relationships/hyperlink" Target="https://covid19.who.int/region/euro/country/ch" TargetMode="External"/><Relationship Id="rId7" Type="http://schemas.openxmlformats.org/officeDocument/2006/relationships/image" Target="../media/image1.png"/><Relationship Id="rId8"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orldhealthorg.shinyapps.io/covi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www.politico.eu/article/how-the-us-and-italy-traded-places-on-coronavirus/" TargetMode="External"/><Relationship Id="rId4" Type="http://schemas.openxmlformats.org/officeDocument/2006/relationships/hyperlink" Target="https://www.politico.eu/article/how-the-us-and-italy-traded-places-on-coronavirus/" TargetMode="External"/><Relationship Id="rId5" Type="http://schemas.openxmlformats.org/officeDocument/2006/relationships/hyperlink" Target="https://foreignpolicy.com/2020/11/10/coronavirus-switzerland-is-choosing-austerity-over-life/" TargetMode="External"/><Relationship Id="rId6" Type="http://schemas.openxmlformats.org/officeDocument/2006/relationships/hyperlink" Target="https://foreignpolicy.com/2020/11/10/coronavirus-switzerland-is-choosing-austerity-over-life/" TargetMode="External"/><Relationship Id="rId7" Type="http://schemas.openxmlformats.org/officeDocument/2006/relationships/hyperlink" Target="https://covid19.who.int/region/euro/country/c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4"/>
          <p:cNvSpPr/>
          <p:nvPr/>
        </p:nvSpPr>
        <p:spPr>
          <a:xfrm>
            <a:off x="347150" y="305325"/>
            <a:ext cx="9276000" cy="6953700"/>
          </a:xfrm>
          <a:prstGeom prst="rect">
            <a:avLst/>
          </a:prstGeom>
          <a:solidFill>
            <a:srgbClr val="FFFFFF"/>
          </a:solid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57" name="Google Shape;57;p14"/>
          <p:cNvSpPr txBox="1"/>
          <p:nvPr/>
        </p:nvSpPr>
        <p:spPr>
          <a:xfrm>
            <a:off x="347150" y="305325"/>
            <a:ext cx="92760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solidFill>
                  <a:srgbClr val="006D8C"/>
                </a:solidFill>
              </a:rPr>
              <a:t>Teacher Resource Guide</a:t>
            </a:r>
            <a:endParaRPr sz="1500">
              <a:solidFill>
                <a:srgbClr val="006D8C"/>
              </a:solidFill>
            </a:endParaRPr>
          </a:p>
        </p:txBody>
      </p:sp>
      <p:sp>
        <p:nvSpPr>
          <p:cNvPr id="58" name="Google Shape;58;p14"/>
          <p:cNvSpPr txBox="1"/>
          <p:nvPr/>
        </p:nvSpPr>
        <p:spPr>
          <a:xfrm>
            <a:off x="504075" y="630075"/>
            <a:ext cx="8889900" cy="9894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300"/>
              <a:t>This guide provides insight into the decisions we made, and the benefits we believe students procure from these pedagogical and instructional components. As with any curriculum activity, it is only effective if it is fitting the needs of your classroom and your students. Therefore, we include several instructional strategies to make the curriculum meaningful in your classroom. </a:t>
            </a:r>
            <a:endParaRPr sz="1300"/>
          </a:p>
        </p:txBody>
      </p:sp>
      <p:sp>
        <p:nvSpPr>
          <p:cNvPr id="59" name="Google Shape;59;p14"/>
          <p:cNvSpPr txBox="1"/>
          <p:nvPr/>
        </p:nvSpPr>
        <p:spPr>
          <a:xfrm>
            <a:off x="347150" y="1600575"/>
            <a:ext cx="95085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solidFill>
                  <a:srgbClr val="006D8C"/>
                </a:solidFill>
              </a:rPr>
              <a:t>How to use the guide</a:t>
            </a:r>
            <a:endParaRPr sz="1500"/>
          </a:p>
        </p:txBody>
      </p:sp>
      <p:sp>
        <p:nvSpPr>
          <p:cNvPr id="60" name="Google Shape;60;p14"/>
          <p:cNvSpPr txBox="1"/>
          <p:nvPr/>
        </p:nvSpPr>
        <p:spPr>
          <a:xfrm>
            <a:off x="471075" y="1933550"/>
            <a:ext cx="8752500" cy="3891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300"/>
              <a:t>This resource is for the </a:t>
            </a:r>
            <a:r>
              <a:rPr i="1" lang="en" sz="1300"/>
              <a:t>Comparing National Responses: Italy, U.S., and Switzerland </a:t>
            </a:r>
            <a:r>
              <a:rPr lang="en" sz="1300"/>
              <a:t>activity. </a:t>
            </a:r>
            <a:endParaRPr sz="1300"/>
          </a:p>
        </p:txBody>
      </p:sp>
      <p:sp>
        <p:nvSpPr>
          <p:cNvPr id="61" name="Google Shape;61;p14"/>
          <p:cNvSpPr/>
          <p:nvPr/>
        </p:nvSpPr>
        <p:spPr>
          <a:xfrm>
            <a:off x="3976300" y="2612175"/>
            <a:ext cx="2103300" cy="738600"/>
          </a:xfrm>
          <a:prstGeom prst="roundRect">
            <a:avLst>
              <a:gd fmla="val 16667" name="adj"/>
            </a:avLst>
          </a:prstGeom>
          <a:solidFill>
            <a:schemeClr val="lt2"/>
          </a:solidFill>
          <a:ln cap="flat" cmpd="sng" w="28575">
            <a:solidFill>
              <a:srgbClr val="38761D"/>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62" name="Google Shape;62;p14"/>
          <p:cNvSpPr txBox="1"/>
          <p:nvPr/>
        </p:nvSpPr>
        <p:spPr>
          <a:xfrm>
            <a:off x="4106800" y="2581275"/>
            <a:ext cx="18423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38761D"/>
                </a:solidFill>
              </a:rPr>
              <a:t>Green text points out the connection to socioscientific issues (SSI) and the skills being developed. </a:t>
            </a:r>
            <a:endParaRPr sz="1000">
              <a:solidFill>
                <a:srgbClr val="38761D"/>
              </a:solidFill>
            </a:endParaRPr>
          </a:p>
        </p:txBody>
      </p:sp>
      <p:sp>
        <p:nvSpPr>
          <p:cNvPr id="63" name="Google Shape;63;p14"/>
          <p:cNvSpPr/>
          <p:nvPr/>
        </p:nvSpPr>
        <p:spPr>
          <a:xfrm>
            <a:off x="6876125" y="2602038"/>
            <a:ext cx="2103300" cy="7386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64" name="Google Shape;64;p14"/>
          <p:cNvSpPr txBox="1"/>
          <p:nvPr/>
        </p:nvSpPr>
        <p:spPr>
          <a:xfrm>
            <a:off x="7126625" y="2571138"/>
            <a:ext cx="1842300" cy="8046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Instructional strategies are in blue text. These are possible ways to implement the activities. </a:t>
            </a:r>
            <a:endParaRPr sz="1000">
              <a:solidFill>
                <a:srgbClr val="0563C1"/>
              </a:solidFill>
            </a:endParaRPr>
          </a:p>
        </p:txBody>
      </p:sp>
      <p:grpSp>
        <p:nvGrpSpPr>
          <p:cNvPr id="65" name="Google Shape;65;p14"/>
          <p:cNvGrpSpPr/>
          <p:nvPr/>
        </p:nvGrpSpPr>
        <p:grpSpPr>
          <a:xfrm>
            <a:off x="6700325" y="2516695"/>
            <a:ext cx="426300" cy="424842"/>
            <a:chOff x="6700325" y="2574400"/>
            <a:chExt cx="426300" cy="424800"/>
          </a:xfrm>
        </p:grpSpPr>
        <p:sp>
          <p:nvSpPr>
            <p:cNvPr id="66" name="Google Shape;66;p14"/>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67" name="Google Shape;67;p14"/>
            <p:cNvGrpSpPr/>
            <p:nvPr/>
          </p:nvGrpSpPr>
          <p:grpSpPr>
            <a:xfrm>
              <a:off x="6790315" y="2640959"/>
              <a:ext cx="246319" cy="291682"/>
              <a:chOff x="3079916" y="2744477"/>
              <a:chExt cx="332729" cy="372518"/>
            </a:xfrm>
          </p:grpSpPr>
          <p:sp>
            <p:nvSpPr>
              <p:cNvPr id="68" name="Google Shape;68;p14"/>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69" name="Google Shape;69;p14"/>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0" name="Google Shape;70;p14"/>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nvGrpSpPr>
          <p:cNvPr id="71" name="Google Shape;71;p14"/>
          <p:cNvGrpSpPr/>
          <p:nvPr/>
        </p:nvGrpSpPr>
        <p:grpSpPr>
          <a:xfrm>
            <a:off x="791325" y="2516697"/>
            <a:ext cx="2268700" cy="818969"/>
            <a:chOff x="791325" y="2592638"/>
            <a:chExt cx="2268700" cy="818888"/>
          </a:xfrm>
        </p:grpSpPr>
        <p:sp>
          <p:nvSpPr>
            <p:cNvPr id="72" name="Google Shape;72;p14"/>
            <p:cNvSpPr/>
            <p:nvPr/>
          </p:nvSpPr>
          <p:spPr>
            <a:xfrm>
              <a:off x="956725" y="2672925"/>
              <a:ext cx="2103300" cy="7386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3" name="Google Shape;73;p14"/>
            <p:cNvSpPr txBox="1"/>
            <p:nvPr/>
          </p:nvSpPr>
          <p:spPr>
            <a:xfrm>
              <a:off x="1217725" y="2687825"/>
              <a:ext cx="18423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Tips in red are discussion prompts to help facilitate discourse around topics.</a:t>
              </a:r>
              <a:endParaRPr sz="1000">
                <a:solidFill>
                  <a:srgbClr val="FC461A"/>
                </a:solidFill>
              </a:endParaRPr>
            </a:p>
          </p:txBody>
        </p:sp>
        <p:grpSp>
          <p:nvGrpSpPr>
            <p:cNvPr id="74" name="Google Shape;74;p14"/>
            <p:cNvGrpSpPr/>
            <p:nvPr/>
          </p:nvGrpSpPr>
          <p:grpSpPr>
            <a:xfrm>
              <a:off x="791325" y="2592638"/>
              <a:ext cx="426300" cy="424800"/>
              <a:chOff x="791325" y="2610875"/>
              <a:chExt cx="426300" cy="424800"/>
            </a:xfrm>
          </p:grpSpPr>
          <p:sp>
            <p:nvSpPr>
              <p:cNvPr id="75" name="Google Shape;75;p14"/>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76" name="Google Shape;76;p14"/>
              <p:cNvGrpSpPr/>
              <p:nvPr/>
            </p:nvGrpSpPr>
            <p:grpSpPr>
              <a:xfrm>
                <a:off x="857092" y="2677419"/>
                <a:ext cx="294766" cy="291711"/>
                <a:chOff x="1745217" y="1515471"/>
                <a:chExt cx="343269" cy="342505"/>
              </a:xfrm>
            </p:grpSpPr>
            <p:sp>
              <p:nvSpPr>
                <p:cNvPr id="77" name="Google Shape;77;p14"/>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8" name="Google Shape;78;p14"/>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79" name="Google Shape;79;p14"/>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0" name="Google Shape;80;p14"/>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grpSp>
      <p:sp>
        <p:nvSpPr>
          <p:cNvPr id="81" name="Google Shape;81;p14"/>
          <p:cNvSpPr/>
          <p:nvPr/>
        </p:nvSpPr>
        <p:spPr>
          <a:xfrm>
            <a:off x="3745825" y="2516438"/>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82" name="Google Shape;82;p14"/>
          <p:cNvGrpSpPr/>
          <p:nvPr/>
        </p:nvGrpSpPr>
        <p:grpSpPr>
          <a:xfrm>
            <a:off x="3811501" y="2599973"/>
            <a:ext cx="294949" cy="257729"/>
            <a:chOff x="6015523" y="3714217"/>
            <a:chExt cx="557665" cy="516387"/>
          </a:xfrm>
        </p:grpSpPr>
        <p:grpSp>
          <p:nvGrpSpPr>
            <p:cNvPr id="83" name="Google Shape;83;p14"/>
            <p:cNvGrpSpPr/>
            <p:nvPr/>
          </p:nvGrpSpPr>
          <p:grpSpPr>
            <a:xfrm>
              <a:off x="6036094" y="3716980"/>
              <a:ext cx="529822" cy="510480"/>
              <a:chOff x="3148311" y="-545634"/>
              <a:chExt cx="1006118" cy="969572"/>
            </a:xfrm>
          </p:grpSpPr>
          <p:sp>
            <p:nvSpPr>
              <p:cNvPr id="84" name="Google Shape;84;p14"/>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5" name="Google Shape;85;p14"/>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6" name="Google Shape;86;p14"/>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7" name="Google Shape;87;p14"/>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8" name="Google Shape;88;p14"/>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89" name="Google Shape;89;p14"/>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0" name="Google Shape;90;p14"/>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1" name="Google Shape;91;p14"/>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2" name="Google Shape;92;p14"/>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93" name="Google Shape;93;p14"/>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94" name="Google Shape;94;p14"/>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sp>
        <p:nvSpPr>
          <p:cNvPr id="95" name="Google Shape;95;p14"/>
          <p:cNvSpPr txBox="1"/>
          <p:nvPr/>
        </p:nvSpPr>
        <p:spPr>
          <a:xfrm>
            <a:off x="471075" y="3946875"/>
            <a:ext cx="9152100" cy="138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solidFill>
                  <a:schemeClr val="dk1"/>
                </a:solidFill>
                <a:highlight>
                  <a:srgbClr val="FFFFFF"/>
                </a:highlight>
              </a:rPr>
              <a:t>In this activity, students interpret COVID-19 data from the United States, Italy, and Switzerland, analyze the data in relation to government policies, and draw conclusions about policy implementation and COVID-19 cases. This exercise pushes students to think critically about the government role in responding to the pandemic and the resulting consequences of government action or inaction. This activity prepares students to develop their own policy proposals by considering implications for public safety, economic repercussions, and political forces at work when implementing COVID-19 precautions and policies in the general public.</a:t>
            </a:r>
            <a:endParaRPr sz="1300"/>
          </a:p>
        </p:txBody>
      </p:sp>
      <p:sp>
        <p:nvSpPr>
          <p:cNvPr id="96" name="Google Shape;96;p14"/>
          <p:cNvSpPr txBox="1"/>
          <p:nvPr/>
        </p:nvSpPr>
        <p:spPr>
          <a:xfrm>
            <a:off x="347150" y="3665650"/>
            <a:ext cx="9508500" cy="419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500">
                <a:solidFill>
                  <a:srgbClr val="006D8C"/>
                </a:solidFill>
              </a:rPr>
              <a:t>Overview</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p:nvPr/>
        </p:nvSpPr>
        <p:spPr>
          <a:xfrm>
            <a:off x="348425" y="286400"/>
            <a:ext cx="9276000" cy="6953700"/>
          </a:xfrm>
          <a:prstGeom prst="rect">
            <a:avLst/>
          </a:prstGeom>
          <a:solidFill>
            <a:srgbClr val="FFFFFF"/>
          </a:solid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2" name="Google Shape;102;p15"/>
          <p:cNvSpPr/>
          <p:nvPr/>
        </p:nvSpPr>
        <p:spPr>
          <a:xfrm>
            <a:off x="940825" y="4033250"/>
            <a:ext cx="3645600" cy="534600"/>
          </a:xfrm>
          <a:prstGeom prst="roundRect">
            <a:avLst>
              <a:gd fmla="val 16667" name="adj"/>
            </a:avLst>
          </a:prstGeom>
          <a:solidFill>
            <a:schemeClr val="lt2"/>
          </a:solid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03" name="Google Shape;103;p15"/>
          <p:cNvSpPr txBox="1"/>
          <p:nvPr>
            <p:ph type="title"/>
          </p:nvPr>
        </p:nvSpPr>
        <p:spPr>
          <a:xfrm>
            <a:off x="740835" y="242468"/>
            <a:ext cx="8491200" cy="729000"/>
          </a:xfrm>
          <a:prstGeom prst="rect">
            <a:avLst/>
          </a:prstGeom>
        </p:spPr>
        <p:txBody>
          <a:bodyPr anchorCtr="0" anchor="ctr" bIns="113100" lIns="113100" spcFirstLastPara="1" rIns="113100" wrap="square" tIns="113100">
            <a:normAutofit/>
          </a:bodyPr>
          <a:lstStyle/>
          <a:p>
            <a:pPr indent="0" lvl="0" marL="0" rtl="0" algn="ctr">
              <a:spcBef>
                <a:spcPts val="0"/>
              </a:spcBef>
              <a:spcAft>
                <a:spcPts val="0"/>
              </a:spcAft>
              <a:buNone/>
            </a:pPr>
            <a:r>
              <a:rPr lang="en" sz="1500"/>
              <a:t>Teacher Resource: Comparing National Responses to COVID-19: Italy, U.S., &amp; Switzerland</a:t>
            </a:r>
            <a:endParaRPr sz="1500"/>
          </a:p>
        </p:txBody>
      </p:sp>
      <p:sp>
        <p:nvSpPr>
          <p:cNvPr id="104" name="Google Shape;104;p15"/>
          <p:cNvSpPr txBox="1"/>
          <p:nvPr/>
        </p:nvSpPr>
        <p:spPr>
          <a:xfrm>
            <a:off x="453450" y="865975"/>
            <a:ext cx="9151500" cy="1481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200"/>
              <a:t>This activity can easily be completed within one class period. We recommend about 25 minutes of independent work followed by class discussions. This activity serves as a scaffold to the final project. Share with students that in their summative assignment they will be asked to develop a policy proposal and examine the positive and negative consequences of their policy. Investigating the government responses and COVID cases from these three countries will provide a baseline knowledge for all students to work from.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sz="1200"/>
              <a:t>We recommend using the digital graphs because they offer much better access to the data, present it in a way that is easier to identify trends, and updates to reflect the most recent data. Answers included in this guide are from March 19, 2021. </a:t>
            </a:r>
            <a:endParaRPr sz="1200"/>
          </a:p>
        </p:txBody>
      </p:sp>
      <p:sp>
        <p:nvSpPr>
          <p:cNvPr id="105" name="Google Shape;105;p15"/>
          <p:cNvSpPr txBox="1"/>
          <p:nvPr/>
        </p:nvSpPr>
        <p:spPr>
          <a:xfrm>
            <a:off x="453450" y="2343475"/>
            <a:ext cx="4494600" cy="3735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200"/>
              <a:t>Accessing and using the graphs: </a:t>
            </a:r>
            <a:endParaRPr sz="1200"/>
          </a:p>
        </p:txBody>
      </p:sp>
      <p:sp>
        <p:nvSpPr>
          <p:cNvPr id="106" name="Google Shape;106;p15"/>
          <p:cNvSpPr txBox="1"/>
          <p:nvPr/>
        </p:nvSpPr>
        <p:spPr>
          <a:xfrm>
            <a:off x="453450" y="2637550"/>
            <a:ext cx="5527200" cy="11124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200"/>
              <a:t>Graphs are all found on the CDC website. </a:t>
            </a:r>
            <a:endParaRPr sz="1200"/>
          </a:p>
          <a:p>
            <a:pPr indent="0" lvl="0" marL="0" rtl="0" algn="l">
              <a:spcBef>
                <a:spcPts val="0"/>
              </a:spcBef>
              <a:spcAft>
                <a:spcPts val="0"/>
              </a:spcAft>
              <a:buNone/>
            </a:pPr>
            <a:r>
              <a:rPr lang="en" sz="1200"/>
              <a:t>United States: </a:t>
            </a:r>
            <a:r>
              <a:rPr lang="en" sz="1200" u="sng">
                <a:solidFill>
                  <a:schemeClr val="hlink"/>
                </a:solidFill>
                <a:hlinkClick r:id="rId3"/>
              </a:rPr>
              <a:t>https://covid19.who.int/region/amro/country/us</a:t>
            </a:r>
            <a:endParaRPr sz="1200"/>
          </a:p>
          <a:p>
            <a:pPr indent="0" lvl="0" marL="0" rtl="0" algn="l">
              <a:spcBef>
                <a:spcPts val="0"/>
              </a:spcBef>
              <a:spcAft>
                <a:spcPts val="0"/>
              </a:spcAft>
              <a:buNone/>
            </a:pPr>
            <a:r>
              <a:rPr lang="en" sz="1200"/>
              <a:t>Italy: </a:t>
            </a:r>
            <a:r>
              <a:rPr lang="en" sz="1200" u="sng">
                <a:solidFill>
                  <a:schemeClr val="hlink"/>
                </a:solidFill>
                <a:hlinkClick r:id="rId4"/>
              </a:rPr>
              <a:t>https://covid19.who.int/region/euro/country/it</a:t>
            </a:r>
            <a:r>
              <a:rPr lang="en" sz="1200"/>
              <a:t> </a:t>
            </a:r>
            <a:endParaRPr sz="1200"/>
          </a:p>
          <a:p>
            <a:pPr indent="0" lvl="0" marL="0" rtl="0" algn="l">
              <a:spcBef>
                <a:spcPts val="0"/>
              </a:spcBef>
              <a:spcAft>
                <a:spcPts val="0"/>
              </a:spcAft>
              <a:buNone/>
            </a:pPr>
            <a:r>
              <a:rPr lang="en" sz="1200"/>
              <a:t>Per Capita Data: </a:t>
            </a:r>
            <a:r>
              <a:rPr lang="en" sz="1200" u="sng">
                <a:solidFill>
                  <a:schemeClr val="hlink"/>
                </a:solidFill>
                <a:hlinkClick r:id="rId5"/>
              </a:rPr>
              <a:t>https://worldhealthorg.shinyapps.io/covid/</a:t>
            </a:r>
            <a:r>
              <a:rPr lang="en" sz="1200"/>
              <a:t> </a:t>
            </a:r>
            <a:endParaRPr sz="1200"/>
          </a:p>
          <a:p>
            <a:pPr indent="0" lvl="0" marL="0" rtl="0" algn="l">
              <a:spcBef>
                <a:spcPts val="0"/>
              </a:spcBef>
              <a:spcAft>
                <a:spcPts val="0"/>
              </a:spcAft>
              <a:buNone/>
            </a:pPr>
            <a:r>
              <a:rPr lang="en" sz="1200"/>
              <a:t>Switzerland: </a:t>
            </a:r>
            <a:r>
              <a:rPr lang="en" sz="1200" u="sng">
                <a:solidFill>
                  <a:schemeClr val="hlink"/>
                </a:solidFill>
                <a:hlinkClick r:id="rId6"/>
              </a:rPr>
              <a:t>https://covid19.who.int/region/euro/country/ch</a:t>
            </a:r>
            <a:r>
              <a:rPr lang="en" sz="1200"/>
              <a:t>  </a:t>
            </a:r>
            <a:endParaRPr sz="1200"/>
          </a:p>
        </p:txBody>
      </p:sp>
      <p:pic>
        <p:nvPicPr>
          <p:cNvPr id="107" name="Google Shape;107;p15"/>
          <p:cNvPicPr preferRelativeResize="0"/>
          <p:nvPr/>
        </p:nvPicPr>
        <p:blipFill rotWithShape="1">
          <a:blip r:embed="rId7">
            <a:alphaModFix/>
          </a:blip>
          <a:srcRect b="28754" l="0" r="0" t="0"/>
          <a:stretch/>
        </p:blipFill>
        <p:spPr>
          <a:xfrm>
            <a:off x="4666550" y="3494300"/>
            <a:ext cx="4863549" cy="1477500"/>
          </a:xfrm>
          <a:prstGeom prst="rect">
            <a:avLst/>
          </a:prstGeom>
          <a:noFill/>
          <a:ln>
            <a:noFill/>
          </a:ln>
        </p:spPr>
      </p:pic>
      <p:sp>
        <p:nvSpPr>
          <p:cNvPr id="108" name="Google Shape;108;p15"/>
          <p:cNvSpPr txBox="1"/>
          <p:nvPr/>
        </p:nvSpPr>
        <p:spPr>
          <a:xfrm>
            <a:off x="945250" y="3987675"/>
            <a:ext cx="37212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Scroll down to the bottom where the bar graphs are located. Using your mouse, hover over individual bars for more information. </a:t>
            </a:r>
            <a:endParaRPr sz="1000">
              <a:solidFill>
                <a:srgbClr val="0563C1"/>
              </a:solidFill>
            </a:endParaRPr>
          </a:p>
        </p:txBody>
      </p:sp>
      <p:cxnSp>
        <p:nvCxnSpPr>
          <p:cNvPr id="109" name="Google Shape;109;p15"/>
          <p:cNvCxnSpPr/>
          <p:nvPr/>
        </p:nvCxnSpPr>
        <p:spPr>
          <a:xfrm rot="10800000">
            <a:off x="4490200" y="4237175"/>
            <a:ext cx="3464100" cy="534600"/>
          </a:xfrm>
          <a:prstGeom prst="bentConnector3">
            <a:avLst>
              <a:gd fmla="val 50000" name="adj1"/>
            </a:avLst>
          </a:prstGeom>
          <a:noFill/>
          <a:ln cap="flat" cmpd="sng" w="19050">
            <a:solidFill>
              <a:schemeClr val="dk2"/>
            </a:solidFill>
            <a:prstDash val="solid"/>
            <a:round/>
            <a:headEnd len="med" w="med" type="oval"/>
            <a:tailEnd len="med" w="med" type="oval"/>
          </a:ln>
        </p:spPr>
      </p:cxnSp>
      <p:pic>
        <p:nvPicPr>
          <p:cNvPr id="110" name="Google Shape;110;p15"/>
          <p:cNvPicPr preferRelativeResize="0"/>
          <p:nvPr/>
        </p:nvPicPr>
        <p:blipFill>
          <a:blip r:embed="rId8">
            <a:alphaModFix/>
          </a:blip>
          <a:stretch>
            <a:fillRect/>
          </a:stretch>
        </p:blipFill>
        <p:spPr>
          <a:xfrm>
            <a:off x="516075" y="5017225"/>
            <a:ext cx="3920541" cy="2177724"/>
          </a:xfrm>
          <a:prstGeom prst="rect">
            <a:avLst/>
          </a:prstGeom>
          <a:noFill/>
          <a:ln>
            <a:noFill/>
          </a:ln>
        </p:spPr>
      </p:pic>
      <p:sp>
        <p:nvSpPr>
          <p:cNvPr id="111" name="Google Shape;111;p15"/>
          <p:cNvSpPr/>
          <p:nvPr/>
        </p:nvSpPr>
        <p:spPr>
          <a:xfrm>
            <a:off x="4948038" y="5601925"/>
            <a:ext cx="3645600" cy="534600"/>
          </a:xfrm>
          <a:prstGeom prst="roundRect">
            <a:avLst>
              <a:gd fmla="val 16667" name="adj"/>
            </a:avLst>
          </a:prstGeom>
          <a:solidFill>
            <a:schemeClr val="lt2"/>
          </a:solidFill>
          <a:ln>
            <a:noFill/>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12" name="Google Shape;112;p15"/>
          <p:cNvSpPr txBox="1"/>
          <p:nvPr/>
        </p:nvSpPr>
        <p:spPr>
          <a:xfrm>
            <a:off x="4948038" y="5545975"/>
            <a:ext cx="3721200" cy="6507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The third graph has more steps to accessing the information. Make sure you follow all three steps to get the picture on the left. </a:t>
            </a:r>
            <a:endParaRPr sz="1000">
              <a:solidFill>
                <a:srgbClr val="0563C1"/>
              </a:solidFill>
            </a:endParaRPr>
          </a:p>
        </p:txBody>
      </p:sp>
      <p:cxnSp>
        <p:nvCxnSpPr>
          <p:cNvPr id="113" name="Google Shape;113;p15"/>
          <p:cNvCxnSpPr/>
          <p:nvPr/>
        </p:nvCxnSpPr>
        <p:spPr>
          <a:xfrm rot="10800000">
            <a:off x="3130350" y="5164140"/>
            <a:ext cx="1817700" cy="691200"/>
          </a:xfrm>
          <a:prstGeom prst="straightConnector1">
            <a:avLst/>
          </a:prstGeom>
          <a:noFill/>
          <a:ln cap="flat" cmpd="sng" w="19050">
            <a:solidFill>
              <a:schemeClr val="dk2"/>
            </a:solidFill>
            <a:prstDash val="solid"/>
            <a:round/>
            <a:headEnd len="med" w="med" type="none"/>
            <a:tailEnd len="med" w="med" type="triangle"/>
          </a:ln>
        </p:spPr>
      </p:cxnSp>
      <p:cxnSp>
        <p:nvCxnSpPr>
          <p:cNvPr id="114" name="Google Shape;114;p15"/>
          <p:cNvCxnSpPr/>
          <p:nvPr/>
        </p:nvCxnSpPr>
        <p:spPr>
          <a:xfrm rot="10800000">
            <a:off x="1189950" y="5309640"/>
            <a:ext cx="3758100" cy="545700"/>
          </a:xfrm>
          <a:prstGeom prst="straightConnector1">
            <a:avLst/>
          </a:prstGeom>
          <a:noFill/>
          <a:ln cap="flat" cmpd="sng" w="19050">
            <a:solidFill>
              <a:schemeClr val="dk2"/>
            </a:solidFill>
            <a:prstDash val="solid"/>
            <a:round/>
            <a:headEnd len="med" w="med" type="none"/>
            <a:tailEnd len="med" w="med" type="triangle"/>
          </a:ln>
        </p:spPr>
      </p:cxnSp>
      <p:cxnSp>
        <p:nvCxnSpPr>
          <p:cNvPr id="115" name="Google Shape;115;p15"/>
          <p:cNvCxnSpPr/>
          <p:nvPr/>
        </p:nvCxnSpPr>
        <p:spPr>
          <a:xfrm flipH="1">
            <a:off x="1029150" y="5855340"/>
            <a:ext cx="3918900" cy="27600"/>
          </a:xfrm>
          <a:prstGeom prst="straightConnector1">
            <a:avLst/>
          </a:prstGeom>
          <a:noFill/>
          <a:ln cap="flat" cmpd="sng" w="19050">
            <a:solidFill>
              <a:schemeClr val="dk2"/>
            </a:solidFill>
            <a:prstDash val="solid"/>
            <a:round/>
            <a:headEnd len="med" w="med" type="none"/>
            <a:tailEnd len="med" w="med" type="triangl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p:nvPr/>
        </p:nvSpPr>
        <p:spPr>
          <a:xfrm>
            <a:off x="264675" y="5774000"/>
            <a:ext cx="2712300" cy="11859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21" name="Google Shape;121;p16"/>
          <p:cNvSpPr txBox="1"/>
          <p:nvPr/>
        </p:nvSpPr>
        <p:spPr>
          <a:xfrm>
            <a:off x="3132475" y="821800"/>
            <a:ext cx="6607200" cy="68415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07916"/>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Interpret </a:t>
            </a:r>
            <a:endParaRPr sz="1000">
              <a:solidFill>
                <a:schemeClr val="dk1"/>
              </a:solidFill>
              <a:latin typeface="Calibri"/>
              <a:ea typeface="Calibri"/>
              <a:cs typeface="Calibri"/>
              <a:sym typeface="Calibri"/>
            </a:endParaRPr>
          </a:p>
          <a:p>
            <a:pPr indent="-285750" lvl="0" marL="469900" rtl="0" algn="l">
              <a:lnSpc>
                <a:spcPct val="107916"/>
              </a:lnSpc>
              <a:spcBef>
                <a:spcPts val="900"/>
              </a:spcBef>
              <a:spcAft>
                <a:spcPts val="0"/>
              </a:spcAft>
              <a:buClr>
                <a:schemeClr val="dk1"/>
              </a:buClr>
              <a:buSzPts val="900"/>
              <a:buFont typeface="Calibri"/>
              <a:buAutoNum type="arabicPeriod"/>
            </a:pPr>
            <a:r>
              <a:rPr lang="en" sz="1100">
                <a:solidFill>
                  <a:schemeClr val="dk1"/>
                </a:solidFill>
                <a:latin typeface="Calibri"/>
                <a:ea typeface="Calibri"/>
                <a:cs typeface="Calibri"/>
                <a:sym typeface="Calibri"/>
              </a:rPr>
              <a:t>What was the highest number of confirmed daily cases in Italy?</a:t>
            </a:r>
            <a:endParaRPr sz="900">
              <a:solidFill>
                <a:schemeClr val="dk1"/>
              </a:solidFill>
              <a:latin typeface="Calibri"/>
              <a:ea typeface="Calibri"/>
              <a:cs typeface="Calibri"/>
              <a:sym typeface="Calibri"/>
            </a:endParaRPr>
          </a:p>
          <a:p>
            <a:pPr indent="0" lvl="0" marL="0" rtl="0" algn="l">
              <a:lnSpc>
                <a:spcPct val="107916"/>
              </a:lnSpc>
              <a:spcBef>
                <a:spcPts val="0"/>
              </a:spcBef>
              <a:spcAft>
                <a:spcPts val="0"/>
              </a:spcAft>
              <a:buClr>
                <a:schemeClr val="dk1"/>
              </a:buClr>
              <a:buSzPts val="1100"/>
              <a:buFont typeface="Arial"/>
              <a:buNone/>
            </a:pPr>
            <a:r>
              <a:rPr lang="en" sz="1000">
                <a:solidFill>
                  <a:schemeClr val="dk1"/>
                </a:solidFill>
                <a:latin typeface="Comic Sans MS"/>
                <a:ea typeface="Comic Sans MS"/>
                <a:cs typeface="Comic Sans MS"/>
                <a:sym typeface="Comic Sans MS"/>
              </a:rPr>
              <a:t>	</a:t>
            </a:r>
            <a:r>
              <a:rPr lang="en" sz="1000">
                <a:solidFill>
                  <a:schemeClr val="accent1"/>
                </a:solidFill>
                <a:latin typeface="Comic Sans MS"/>
                <a:ea typeface="Comic Sans MS"/>
                <a:cs typeface="Comic Sans MS"/>
                <a:sym typeface="Comic Sans MS"/>
              </a:rPr>
              <a:t>40,902 confirmed cases</a:t>
            </a:r>
            <a:endParaRPr sz="1000">
              <a:solidFill>
                <a:schemeClr val="accent1"/>
              </a:solidFill>
              <a:latin typeface="Comic Sans MS"/>
              <a:ea typeface="Comic Sans MS"/>
              <a:cs typeface="Comic Sans MS"/>
              <a:sym typeface="Comic Sans MS"/>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When did Italy see its highest number of confirmed cases? </a:t>
            </a:r>
            <a:endParaRPr sz="1100">
              <a:solidFill>
                <a:schemeClr val="dk1"/>
              </a:solidFill>
              <a:latin typeface="Calibri"/>
              <a:ea typeface="Calibri"/>
              <a:cs typeface="Calibri"/>
              <a:sym typeface="Calibri"/>
            </a:endParaRPr>
          </a:p>
          <a:p>
            <a:pPr indent="0" lvl="0" marL="0" rtl="0" algn="l">
              <a:lnSpc>
                <a:spcPct val="107916"/>
              </a:lnSpc>
              <a:spcBef>
                <a:spcPts val="0"/>
              </a:spcBef>
              <a:spcAft>
                <a:spcPts val="0"/>
              </a:spcAft>
              <a:buClr>
                <a:schemeClr val="dk1"/>
              </a:buClr>
              <a:buSzPts val="1100"/>
              <a:buFont typeface="Arial"/>
              <a:buNone/>
            </a:pPr>
            <a:r>
              <a:rPr lang="en" sz="1000">
                <a:solidFill>
                  <a:schemeClr val="accent1"/>
                </a:solidFill>
                <a:latin typeface="Comic Sans MS"/>
                <a:ea typeface="Comic Sans MS"/>
                <a:cs typeface="Comic Sans MS"/>
                <a:sym typeface="Comic Sans MS"/>
              </a:rPr>
              <a:t>	November 14, 2020</a:t>
            </a:r>
            <a:endParaRPr sz="1000">
              <a:solidFill>
                <a:schemeClr val="accent1"/>
              </a:solidFill>
              <a:latin typeface="Comic Sans MS"/>
              <a:ea typeface="Comic Sans MS"/>
              <a:cs typeface="Comic Sans MS"/>
              <a:sym typeface="Comic Sans MS"/>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What was the highest number of confirmed daily cases in the USA?  </a:t>
            </a:r>
            <a:endParaRPr sz="1100">
              <a:solidFill>
                <a:schemeClr val="dk1"/>
              </a:solidFill>
              <a:latin typeface="Calibri"/>
              <a:ea typeface="Calibri"/>
              <a:cs typeface="Calibri"/>
              <a:sym typeface="Calibri"/>
            </a:endParaRPr>
          </a:p>
          <a:p>
            <a:pPr indent="0" lvl="0" marL="0" rtl="0" algn="l">
              <a:lnSpc>
                <a:spcPct val="107916"/>
              </a:lnSpc>
              <a:spcBef>
                <a:spcPts val="0"/>
              </a:spcBef>
              <a:spcAft>
                <a:spcPts val="0"/>
              </a:spcAft>
              <a:buClr>
                <a:schemeClr val="dk1"/>
              </a:buClr>
              <a:buSzPts val="1100"/>
              <a:buFont typeface="Arial"/>
              <a:buNone/>
            </a:pPr>
            <a:r>
              <a:rPr lang="en" sz="1000">
                <a:solidFill>
                  <a:srgbClr val="0563C1"/>
                </a:solidFill>
                <a:latin typeface="Comic Sans MS"/>
                <a:ea typeface="Comic Sans MS"/>
                <a:cs typeface="Comic Sans MS"/>
                <a:sym typeface="Comic Sans MS"/>
              </a:rPr>
              <a:t>	</a:t>
            </a:r>
            <a:r>
              <a:rPr lang="en" sz="1000">
                <a:solidFill>
                  <a:schemeClr val="accent1"/>
                </a:solidFill>
                <a:latin typeface="Comic Sans MS"/>
                <a:ea typeface="Comic Sans MS"/>
                <a:cs typeface="Comic Sans MS"/>
                <a:sym typeface="Comic Sans MS"/>
              </a:rPr>
              <a:t>667,188 Confirmed cases</a:t>
            </a:r>
            <a:endParaRPr sz="1000">
              <a:solidFill>
                <a:schemeClr val="accent1"/>
              </a:solidFill>
              <a:latin typeface="Comic Sans MS"/>
              <a:ea typeface="Comic Sans MS"/>
              <a:cs typeface="Comic Sans MS"/>
              <a:sym typeface="Comic Sans MS"/>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When did the USA see its highest number of confirmed cases? </a:t>
            </a:r>
            <a:endParaRPr sz="1100">
              <a:solidFill>
                <a:schemeClr val="dk1"/>
              </a:solidFill>
              <a:latin typeface="Calibri"/>
              <a:ea typeface="Calibri"/>
              <a:cs typeface="Calibri"/>
              <a:sym typeface="Calibri"/>
            </a:endParaRPr>
          </a:p>
          <a:p>
            <a:pPr indent="0" lvl="0" marL="0" rtl="0" algn="l">
              <a:lnSpc>
                <a:spcPct val="107916"/>
              </a:lnSpc>
              <a:spcBef>
                <a:spcPts val="0"/>
              </a:spcBef>
              <a:spcAft>
                <a:spcPts val="0"/>
              </a:spcAft>
              <a:buClr>
                <a:schemeClr val="dk1"/>
              </a:buClr>
              <a:buSzPts val="1100"/>
              <a:buFont typeface="Arial"/>
              <a:buNone/>
            </a:pPr>
            <a:r>
              <a:rPr lang="en" sz="1000">
                <a:solidFill>
                  <a:srgbClr val="0563C1"/>
                </a:solidFill>
                <a:latin typeface="Comic Sans MS"/>
                <a:ea typeface="Comic Sans MS"/>
                <a:cs typeface="Comic Sans MS"/>
                <a:sym typeface="Comic Sans MS"/>
              </a:rPr>
              <a:t>	</a:t>
            </a:r>
            <a:r>
              <a:rPr lang="en" sz="1000">
                <a:solidFill>
                  <a:schemeClr val="accent1"/>
                </a:solidFill>
                <a:latin typeface="Comic Sans MS"/>
                <a:ea typeface="Comic Sans MS"/>
                <a:cs typeface="Comic Sans MS"/>
                <a:sym typeface="Comic Sans MS"/>
              </a:rPr>
              <a:t>December 21, 2020</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Analyze</a:t>
            </a:r>
            <a:endParaRPr sz="1100">
              <a:solidFill>
                <a:schemeClr val="dk1"/>
              </a:solidFill>
              <a:latin typeface="Calibri"/>
              <a:ea typeface="Calibri"/>
              <a:cs typeface="Calibri"/>
              <a:sym typeface="Calibri"/>
            </a:endParaRPr>
          </a:p>
          <a:p>
            <a:pPr indent="-298450" lvl="0" marL="469900" rtl="0" algn="l">
              <a:lnSpc>
                <a:spcPct val="107916"/>
              </a:lnSpc>
              <a:spcBef>
                <a:spcPts val="90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What pattern can you see in the number of deaths in each country?</a:t>
            </a:r>
            <a:endParaRPr sz="1100">
              <a:solidFill>
                <a:schemeClr val="dk1"/>
              </a:solidFill>
              <a:latin typeface="Calibri"/>
              <a:ea typeface="Calibri"/>
              <a:cs typeface="Calibri"/>
              <a:sym typeface="Calibri"/>
            </a:endParaRPr>
          </a:p>
          <a:p>
            <a:pPr indent="0" lvl="0" marL="469900" rtl="0" algn="l">
              <a:lnSpc>
                <a:spcPct val="107916"/>
              </a:lnSpc>
              <a:spcBef>
                <a:spcPts val="900"/>
              </a:spcBef>
              <a:spcAft>
                <a:spcPts val="0"/>
              </a:spcAft>
              <a:buClr>
                <a:schemeClr val="dk1"/>
              </a:buClr>
              <a:buSzPts val="1100"/>
              <a:buFont typeface="Arial"/>
              <a:buNone/>
            </a:pPr>
            <a:r>
              <a:rPr lang="en" sz="1000">
                <a:solidFill>
                  <a:schemeClr val="accent1"/>
                </a:solidFill>
                <a:latin typeface="Comic Sans MS"/>
                <a:ea typeface="Comic Sans MS"/>
                <a:cs typeface="Comic Sans MS"/>
                <a:sym typeface="Comic Sans MS"/>
              </a:rPr>
              <a:t>The deaths were highest when the number of cases was the highest, and the number of cases was the highest surrounding holidays and high travel times. </a:t>
            </a:r>
            <a:endParaRPr sz="1000">
              <a:solidFill>
                <a:schemeClr val="accent1"/>
              </a:solidFill>
              <a:latin typeface="Comic Sans MS"/>
              <a:ea typeface="Comic Sans MS"/>
              <a:cs typeface="Comic Sans MS"/>
              <a:sym typeface="Comic Sans MS"/>
            </a:endParaRPr>
          </a:p>
          <a:p>
            <a:pPr indent="-298450" lvl="0" marL="469900" rtl="0" algn="l">
              <a:lnSpc>
                <a:spcPct val="107916"/>
              </a:lnSpc>
              <a:spcBef>
                <a:spcPts val="90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Which country has been most successful in reducing COVID-19 cases over time? How did you come to that conclusion? </a:t>
            </a:r>
            <a:endParaRPr sz="1100">
              <a:solidFill>
                <a:schemeClr val="dk1"/>
              </a:solidFill>
              <a:latin typeface="Calibri"/>
              <a:ea typeface="Calibri"/>
              <a:cs typeface="Calibri"/>
              <a:sym typeface="Calibri"/>
            </a:endParaRPr>
          </a:p>
          <a:p>
            <a:pPr indent="0" lvl="0" marL="469900" rtl="0" algn="l">
              <a:lnSpc>
                <a:spcPct val="107916"/>
              </a:lnSpc>
              <a:spcBef>
                <a:spcPts val="900"/>
              </a:spcBef>
              <a:spcAft>
                <a:spcPts val="0"/>
              </a:spcAft>
              <a:buNone/>
            </a:pPr>
            <a:r>
              <a:rPr lang="en" sz="1000">
                <a:solidFill>
                  <a:schemeClr val="accent1"/>
                </a:solidFill>
                <a:latin typeface="Comic Sans MS"/>
                <a:ea typeface="Comic Sans MS"/>
                <a:cs typeface="Comic Sans MS"/>
                <a:sym typeface="Comic Sans MS"/>
              </a:rPr>
              <a:t>The united states has been able to reduce the number of cases drastically over time. They still had an increase around the holidays, but there is a big difference between the highest number of cases the U.S. had and where we are now. Italy has had less of a drastic change in their case numbers, but they got their cases under control by March-the United States struggled with case numbers for a long time. </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900"/>
              </a:spcBef>
              <a:spcAft>
                <a:spcPts val="0"/>
              </a:spcAft>
              <a:buNone/>
            </a:pPr>
            <a:r>
              <a:rPr lang="en" sz="1100">
                <a:solidFill>
                  <a:schemeClr val="dk1"/>
                </a:solidFill>
                <a:latin typeface="Calibri"/>
                <a:ea typeface="Calibri"/>
                <a:cs typeface="Calibri"/>
                <a:sym typeface="Calibri"/>
              </a:rPr>
              <a:t>Go to the link </a:t>
            </a:r>
            <a:r>
              <a:rPr lang="en" sz="1100" u="sng">
                <a:solidFill>
                  <a:srgbClr val="0563C1"/>
                </a:solidFill>
                <a:latin typeface="Calibri"/>
                <a:ea typeface="Calibri"/>
                <a:cs typeface="Calibri"/>
                <a:sym typeface="Calibri"/>
                <a:hlinkClick r:id="rId3">
                  <a:extLst>
                    <a:ext uri="{A12FA001-AC4F-418D-AE19-62706E023703}">
                      <ahyp:hlinkClr val="tx"/>
                    </a:ext>
                  </a:extLst>
                </a:hlinkClick>
              </a:rPr>
              <a:t>https://worldhealthorg.shinyapps.io/covid/</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07916"/>
              </a:lnSpc>
              <a:spcBef>
                <a:spcPts val="0"/>
              </a:spcBef>
              <a:spcAft>
                <a:spcPts val="0"/>
              </a:spcAft>
              <a:buNone/>
            </a:pPr>
            <a:r>
              <a:rPr lang="en" sz="1100">
                <a:solidFill>
                  <a:schemeClr val="dk1"/>
                </a:solidFill>
                <a:latin typeface="Calibri"/>
                <a:ea typeface="Calibri"/>
                <a:cs typeface="Calibri"/>
                <a:sym typeface="Calibri"/>
              </a:rPr>
              <a:t>Click </a:t>
            </a:r>
            <a:r>
              <a:rPr i="1" lang="en" sz="1100">
                <a:solidFill>
                  <a:schemeClr val="dk1"/>
                </a:solidFill>
                <a:latin typeface="Calibri"/>
                <a:ea typeface="Calibri"/>
                <a:cs typeface="Calibri"/>
                <a:sym typeface="Calibri"/>
              </a:rPr>
              <a:t>Overlay</a:t>
            </a:r>
            <a:endParaRPr i="1" sz="1100">
              <a:solidFill>
                <a:schemeClr val="dk1"/>
              </a:solidFill>
              <a:latin typeface="Calibri"/>
              <a:ea typeface="Calibri"/>
              <a:cs typeface="Calibri"/>
              <a:sym typeface="Calibri"/>
            </a:endParaRPr>
          </a:p>
          <a:p>
            <a:pPr indent="0" lvl="0" marL="0" rtl="0" algn="l">
              <a:lnSpc>
                <a:spcPct val="107916"/>
              </a:lnSpc>
              <a:spcBef>
                <a:spcPts val="0"/>
              </a:spcBef>
              <a:spcAft>
                <a:spcPts val="0"/>
              </a:spcAft>
              <a:buNone/>
            </a:pPr>
            <a:r>
              <a:rPr lang="en" sz="1100">
                <a:solidFill>
                  <a:schemeClr val="dk1"/>
                </a:solidFill>
                <a:latin typeface="Calibri"/>
                <a:ea typeface="Calibri"/>
                <a:cs typeface="Calibri"/>
                <a:sym typeface="Calibri"/>
              </a:rPr>
              <a:t>On the left, in the </a:t>
            </a:r>
            <a:r>
              <a:rPr i="1" lang="en" sz="1100">
                <a:solidFill>
                  <a:schemeClr val="dk1"/>
                </a:solidFill>
                <a:latin typeface="Calibri"/>
                <a:ea typeface="Calibri"/>
                <a:cs typeface="Calibri"/>
                <a:sym typeface="Calibri"/>
              </a:rPr>
              <a:t>country/area/territory</a:t>
            </a:r>
            <a:r>
              <a:rPr lang="en" sz="1100">
                <a:solidFill>
                  <a:schemeClr val="dk1"/>
                </a:solidFill>
                <a:latin typeface="Calibri"/>
                <a:ea typeface="Calibri"/>
                <a:cs typeface="Calibri"/>
                <a:sym typeface="Calibri"/>
              </a:rPr>
              <a:t> box, select the </a:t>
            </a:r>
            <a:r>
              <a:rPr b="1" lang="en" sz="1100">
                <a:solidFill>
                  <a:schemeClr val="dk1"/>
                </a:solidFill>
                <a:latin typeface="Calibri"/>
                <a:ea typeface="Calibri"/>
                <a:cs typeface="Calibri"/>
                <a:sym typeface="Calibri"/>
              </a:rPr>
              <a:t>United States</a:t>
            </a:r>
            <a:r>
              <a:rPr lang="en" sz="1100">
                <a:solidFill>
                  <a:schemeClr val="dk1"/>
                </a:solidFill>
                <a:latin typeface="Calibri"/>
                <a:ea typeface="Calibri"/>
                <a:cs typeface="Calibri"/>
                <a:sym typeface="Calibri"/>
              </a:rPr>
              <a:t> and </a:t>
            </a:r>
            <a:r>
              <a:rPr b="1" lang="en" sz="1100">
                <a:solidFill>
                  <a:schemeClr val="dk1"/>
                </a:solidFill>
                <a:latin typeface="Calibri"/>
                <a:ea typeface="Calibri"/>
                <a:cs typeface="Calibri"/>
                <a:sym typeface="Calibri"/>
              </a:rPr>
              <a:t>Italy</a:t>
            </a:r>
            <a:endParaRPr b="1" sz="1100">
              <a:solidFill>
                <a:schemeClr val="dk1"/>
              </a:solidFill>
              <a:latin typeface="Calibri"/>
              <a:ea typeface="Calibri"/>
              <a:cs typeface="Calibri"/>
              <a:sym typeface="Calibri"/>
            </a:endParaRPr>
          </a:p>
          <a:p>
            <a:pPr indent="0" lvl="0" marL="0" rtl="0" algn="l">
              <a:lnSpc>
                <a:spcPct val="107916"/>
              </a:lnSpc>
              <a:spcBef>
                <a:spcPts val="0"/>
              </a:spcBef>
              <a:spcAft>
                <a:spcPts val="0"/>
              </a:spcAft>
              <a:buNone/>
            </a:pPr>
            <a:r>
              <a:rPr lang="en" sz="1100">
                <a:solidFill>
                  <a:schemeClr val="dk1"/>
                </a:solidFill>
                <a:latin typeface="Calibri"/>
                <a:ea typeface="Calibri"/>
                <a:cs typeface="Calibri"/>
                <a:sym typeface="Calibri"/>
              </a:rPr>
              <a:t>Click </a:t>
            </a:r>
            <a:r>
              <a:rPr i="1" lang="en" sz="1100">
                <a:solidFill>
                  <a:schemeClr val="dk1"/>
                </a:solidFill>
                <a:latin typeface="Calibri"/>
                <a:ea typeface="Calibri"/>
                <a:cs typeface="Calibri"/>
                <a:sym typeface="Calibri"/>
              </a:rPr>
              <a:t>Show by Population</a:t>
            </a:r>
            <a:endParaRPr i="1" sz="1100">
              <a:solidFill>
                <a:schemeClr val="dk1"/>
              </a:solidFill>
              <a:latin typeface="Calibri"/>
              <a:ea typeface="Calibri"/>
              <a:cs typeface="Calibri"/>
              <a:sym typeface="Calibri"/>
            </a:endParaRPr>
          </a:p>
          <a:p>
            <a:pPr indent="0" lvl="0" marL="0" rtl="0" algn="l">
              <a:lnSpc>
                <a:spcPct val="107916"/>
              </a:lnSpc>
              <a:spcBef>
                <a:spcPts val="0"/>
              </a:spcBef>
              <a:spcAft>
                <a:spcPts val="0"/>
              </a:spcAft>
              <a:buNone/>
            </a:pPr>
            <a:r>
              <a:t/>
            </a:r>
            <a:endParaRPr i="1" sz="600">
              <a:solidFill>
                <a:schemeClr val="dk1"/>
              </a:solidFill>
              <a:latin typeface="Calibri"/>
              <a:ea typeface="Calibri"/>
              <a:cs typeface="Calibri"/>
              <a:sym typeface="Calibri"/>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How many cases did Italy have per 1 million people on November 14, 2020?</a:t>
            </a:r>
            <a:endParaRPr sz="1100">
              <a:solidFill>
                <a:schemeClr val="dk1"/>
              </a:solidFill>
              <a:latin typeface="Calibri"/>
              <a:ea typeface="Calibri"/>
              <a:cs typeface="Calibri"/>
              <a:sym typeface="Calibri"/>
            </a:endParaRPr>
          </a:p>
          <a:p>
            <a:pPr indent="469900" lvl="0" marL="0" rtl="0" algn="l">
              <a:lnSpc>
                <a:spcPct val="107916"/>
              </a:lnSpc>
              <a:spcBef>
                <a:spcPts val="0"/>
              </a:spcBef>
              <a:spcAft>
                <a:spcPts val="0"/>
              </a:spcAft>
              <a:buNone/>
            </a:pPr>
            <a:r>
              <a:rPr lang="en" sz="1000">
                <a:solidFill>
                  <a:schemeClr val="accent1"/>
                </a:solidFill>
                <a:latin typeface="Comic Sans MS"/>
                <a:ea typeface="Comic Sans MS"/>
                <a:cs typeface="Comic Sans MS"/>
                <a:sym typeface="Comic Sans MS"/>
              </a:rPr>
              <a:t>580.08 per 1 million people</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None/>
            </a:pPr>
            <a:r>
              <a:t/>
            </a:r>
            <a:endParaRPr sz="900">
              <a:solidFill>
                <a:schemeClr val="dk1"/>
              </a:solidFill>
              <a:latin typeface="Calibri"/>
              <a:ea typeface="Calibri"/>
              <a:cs typeface="Calibri"/>
              <a:sym typeface="Calibri"/>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How many cases did the United States have per 1 million people on January 10, 2021?</a:t>
            </a:r>
            <a:endParaRPr sz="1100">
              <a:solidFill>
                <a:schemeClr val="dk1"/>
              </a:solidFill>
              <a:latin typeface="Calibri"/>
              <a:ea typeface="Calibri"/>
              <a:cs typeface="Calibri"/>
              <a:sym typeface="Calibri"/>
            </a:endParaRPr>
          </a:p>
          <a:p>
            <a:pPr indent="469900" lvl="0" marL="0" rtl="0" algn="l">
              <a:lnSpc>
                <a:spcPct val="107916"/>
              </a:lnSpc>
              <a:spcBef>
                <a:spcPts val="0"/>
              </a:spcBef>
              <a:spcAft>
                <a:spcPts val="0"/>
              </a:spcAft>
              <a:buNone/>
            </a:pPr>
            <a:r>
              <a:rPr lang="en" sz="1000">
                <a:solidFill>
                  <a:schemeClr val="accent1"/>
                </a:solidFill>
                <a:latin typeface="Comic Sans MS"/>
                <a:ea typeface="Comic Sans MS"/>
                <a:cs typeface="Comic Sans MS"/>
                <a:sym typeface="Comic Sans MS"/>
              </a:rPr>
              <a:t>770.41 per 1 million people</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None/>
            </a:pPr>
            <a:r>
              <a:t/>
            </a:r>
            <a:endParaRPr sz="900">
              <a:solidFill>
                <a:schemeClr val="dk1"/>
              </a:solidFill>
              <a:latin typeface="Calibri"/>
              <a:ea typeface="Calibri"/>
              <a:cs typeface="Calibri"/>
              <a:sym typeface="Calibri"/>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After comparing the trends for the United States and Italy’s COVID-19 cases, what is surprising to you? </a:t>
            </a:r>
            <a:endParaRPr b="1" sz="1200">
              <a:solidFill>
                <a:schemeClr val="dk1"/>
              </a:solidFill>
              <a:latin typeface="Calibri"/>
              <a:ea typeface="Calibri"/>
              <a:cs typeface="Calibri"/>
              <a:sym typeface="Calibri"/>
            </a:endParaRPr>
          </a:p>
          <a:p>
            <a:pPr indent="0" lvl="0" marL="469900" rtl="0" algn="l">
              <a:spcBef>
                <a:spcPts val="0"/>
              </a:spcBef>
              <a:spcAft>
                <a:spcPts val="0"/>
              </a:spcAft>
              <a:buNone/>
            </a:pPr>
            <a:r>
              <a:rPr lang="en" sz="1000">
                <a:solidFill>
                  <a:schemeClr val="accent1"/>
                </a:solidFill>
                <a:latin typeface="Comic Sans MS"/>
                <a:ea typeface="Comic Sans MS"/>
                <a:cs typeface="Comic Sans MS"/>
                <a:sym typeface="Comic Sans MS"/>
              </a:rPr>
              <a:t>I first thought the United States only had so many more cases because we have so many people than Italy, but now I see that we still had more cases for our population. I’m surprised because we are supposed to be advanced medically, but we didn’t do a great job of keeping our cases down. </a:t>
            </a:r>
            <a:endParaRPr sz="1000">
              <a:solidFill>
                <a:schemeClr val="accent1"/>
              </a:solidFill>
              <a:latin typeface="Comic Sans MS"/>
              <a:ea typeface="Comic Sans MS"/>
              <a:cs typeface="Comic Sans MS"/>
              <a:sym typeface="Comic Sans MS"/>
            </a:endParaRPr>
          </a:p>
        </p:txBody>
      </p:sp>
      <p:sp>
        <p:nvSpPr>
          <p:cNvPr id="122" name="Google Shape;122;p16"/>
          <p:cNvSpPr txBox="1"/>
          <p:nvPr>
            <p:ph idx="4294967295" type="title"/>
          </p:nvPr>
        </p:nvSpPr>
        <p:spPr>
          <a:xfrm>
            <a:off x="139385" y="92793"/>
            <a:ext cx="8491200" cy="729000"/>
          </a:xfrm>
          <a:prstGeom prst="rect">
            <a:avLst/>
          </a:prstGeom>
        </p:spPr>
        <p:txBody>
          <a:bodyPr anchorCtr="0" anchor="t" bIns="113100" lIns="113100" spcFirstLastPara="1" rIns="113100" wrap="square" tIns="113100">
            <a:normAutofit/>
          </a:bodyPr>
          <a:lstStyle/>
          <a:p>
            <a:pPr indent="0" lvl="0" marL="0" rtl="0" algn="l">
              <a:spcBef>
                <a:spcPts val="0"/>
              </a:spcBef>
              <a:spcAft>
                <a:spcPts val="0"/>
              </a:spcAft>
              <a:buNone/>
            </a:pPr>
            <a:r>
              <a:rPr lang="en" sz="1500"/>
              <a:t>Teacher Resource: Comparing National Responses to COVID-19: Italy, U.S., &amp; Switzerland</a:t>
            </a:r>
            <a:endParaRPr sz="1500"/>
          </a:p>
        </p:txBody>
      </p:sp>
      <p:sp>
        <p:nvSpPr>
          <p:cNvPr id="123" name="Google Shape;123;p16"/>
          <p:cNvSpPr txBox="1"/>
          <p:nvPr/>
        </p:nvSpPr>
        <p:spPr>
          <a:xfrm>
            <a:off x="264675" y="6005600"/>
            <a:ext cx="2712300" cy="9585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This answer will vary depending on students’ perception of how the U.S. handled COVID. Talk to students about their opinions on how their local government responded to the pandemic. </a:t>
            </a:r>
            <a:endParaRPr sz="1000">
              <a:solidFill>
                <a:srgbClr val="FC461A"/>
              </a:solidFill>
            </a:endParaRPr>
          </a:p>
        </p:txBody>
      </p:sp>
      <p:sp>
        <p:nvSpPr>
          <p:cNvPr id="124" name="Google Shape;124;p16"/>
          <p:cNvSpPr/>
          <p:nvPr/>
        </p:nvSpPr>
        <p:spPr>
          <a:xfrm>
            <a:off x="228825" y="1865200"/>
            <a:ext cx="2784000" cy="29589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25" name="Google Shape;125;p16"/>
          <p:cNvGrpSpPr/>
          <p:nvPr/>
        </p:nvGrpSpPr>
        <p:grpSpPr>
          <a:xfrm>
            <a:off x="228825" y="1746849"/>
            <a:ext cx="426300" cy="424842"/>
            <a:chOff x="791325" y="2610875"/>
            <a:chExt cx="426300" cy="424800"/>
          </a:xfrm>
        </p:grpSpPr>
        <p:sp>
          <p:nvSpPr>
            <p:cNvPr id="126" name="Google Shape;126;p16"/>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27" name="Google Shape;127;p16"/>
            <p:cNvGrpSpPr/>
            <p:nvPr/>
          </p:nvGrpSpPr>
          <p:grpSpPr>
            <a:xfrm>
              <a:off x="857092" y="2677419"/>
              <a:ext cx="294766" cy="291711"/>
              <a:chOff x="1745217" y="1515471"/>
              <a:chExt cx="343269" cy="342505"/>
            </a:xfrm>
          </p:grpSpPr>
          <p:sp>
            <p:nvSpPr>
              <p:cNvPr id="128" name="Google Shape;128;p16"/>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29" name="Google Shape;129;p16"/>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0" name="Google Shape;130;p16"/>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1" name="Google Shape;131;p16"/>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
        <p:nvSpPr>
          <p:cNvPr id="132" name="Google Shape;132;p16"/>
          <p:cNvSpPr txBox="1"/>
          <p:nvPr/>
        </p:nvSpPr>
        <p:spPr>
          <a:xfrm>
            <a:off x="228825" y="1931950"/>
            <a:ext cx="2712300" cy="2805600"/>
          </a:xfrm>
          <a:prstGeom prst="rect">
            <a:avLst/>
          </a:prstGeom>
          <a:noFill/>
          <a:ln>
            <a:noFill/>
          </a:ln>
        </p:spPr>
        <p:txBody>
          <a:bodyPr anchorCtr="0" anchor="t" bIns="93500" lIns="93500" spcFirstLastPara="1" rIns="93500" wrap="square" tIns="93500">
            <a:spAutoFit/>
          </a:bodyPr>
          <a:lstStyle/>
          <a:p>
            <a:pPr indent="0" lvl="0" marL="0" rtl="0" algn="ctr">
              <a:spcBef>
                <a:spcPts val="0"/>
              </a:spcBef>
              <a:spcAft>
                <a:spcPts val="0"/>
              </a:spcAft>
              <a:buNone/>
            </a:pPr>
            <a:r>
              <a:rPr lang="en" sz="1000"/>
              <a:t>These answers will vary.</a:t>
            </a:r>
            <a:endParaRPr sz="1000"/>
          </a:p>
          <a:p>
            <a:pPr indent="0" lvl="0" marL="0" rtl="0" algn="l">
              <a:spcBef>
                <a:spcPts val="0"/>
              </a:spcBef>
              <a:spcAft>
                <a:spcPts val="0"/>
              </a:spcAft>
              <a:buNone/>
            </a:pPr>
            <a:r>
              <a:t/>
            </a:r>
            <a:endParaRPr sz="1000">
              <a:solidFill>
                <a:srgbClr val="FC461A"/>
              </a:solidFill>
            </a:endParaRPr>
          </a:p>
          <a:p>
            <a:pPr indent="0" lvl="0" marL="0" rtl="0" algn="l">
              <a:spcBef>
                <a:spcPts val="0"/>
              </a:spcBef>
              <a:spcAft>
                <a:spcPts val="0"/>
              </a:spcAft>
              <a:buNone/>
            </a:pPr>
            <a:r>
              <a:rPr lang="en" sz="1000">
                <a:solidFill>
                  <a:srgbClr val="FC461A"/>
                </a:solidFill>
              </a:rPr>
              <a:t>Consider the following points for class discussions: </a:t>
            </a:r>
            <a:endParaRPr sz="1000">
              <a:solidFill>
                <a:srgbClr val="FC461A"/>
              </a:solidFill>
            </a:endParaRPr>
          </a:p>
          <a:p>
            <a:pPr indent="-292100" lvl="0" marL="469900" rtl="0" algn="l">
              <a:spcBef>
                <a:spcPts val="0"/>
              </a:spcBef>
              <a:spcAft>
                <a:spcPts val="0"/>
              </a:spcAft>
              <a:buClr>
                <a:srgbClr val="FC461A"/>
              </a:buClr>
              <a:buSzPts val="1000"/>
              <a:buChar char="●"/>
            </a:pPr>
            <a:r>
              <a:rPr lang="en" sz="1000">
                <a:solidFill>
                  <a:srgbClr val="FC461A"/>
                </a:solidFill>
              </a:rPr>
              <a:t>If you get COVID-19 in Italy, you are much more likely to die from it. Why do you think that is? (older population, higher population of smokers) </a:t>
            </a:r>
            <a:endParaRPr sz="1000">
              <a:solidFill>
                <a:srgbClr val="FC461A"/>
              </a:solidFill>
            </a:endParaRPr>
          </a:p>
          <a:p>
            <a:pPr indent="-292100" lvl="0" marL="469900" rtl="0" algn="l">
              <a:spcBef>
                <a:spcPts val="0"/>
              </a:spcBef>
              <a:spcAft>
                <a:spcPts val="0"/>
              </a:spcAft>
              <a:buClr>
                <a:srgbClr val="FC461A"/>
              </a:buClr>
              <a:buSzPts val="1000"/>
              <a:buChar char="●"/>
            </a:pPr>
            <a:r>
              <a:rPr lang="en" sz="1000">
                <a:solidFill>
                  <a:srgbClr val="FC461A"/>
                </a:solidFill>
              </a:rPr>
              <a:t>Spikes in death rate when the hospitals are over run by patients </a:t>
            </a:r>
            <a:endParaRPr sz="1000">
              <a:solidFill>
                <a:srgbClr val="FC461A"/>
              </a:solidFill>
            </a:endParaRPr>
          </a:p>
          <a:p>
            <a:pPr indent="-292100" lvl="0" marL="469900" rtl="0" algn="l">
              <a:spcBef>
                <a:spcPts val="0"/>
              </a:spcBef>
              <a:spcAft>
                <a:spcPts val="0"/>
              </a:spcAft>
              <a:buClr>
                <a:srgbClr val="FC461A"/>
              </a:buClr>
              <a:buSzPts val="1000"/>
              <a:buChar char="●"/>
            </a:pPr>
            <a:r>
              <a:rPr lang="en" sz="1000">
                <a:solidFill>
                  <a:srgbClr val="FC461A"/>
                </a:solidFill>
              </a:rPr>
              <a:t>Any potential for the data to be inaccurate (not reporting accurately, many people not getting tested that might have COVID, people not liking how the test is administered, so they avoid it). </a:t>
            </a:r>
            <a:endParaRPr sz="1000">
              <a:solidFill>
                <a:srgbClr val="FC461A"/>
              </a:solidFill>
            </a:endParaRPr>
          </a:p>
        </p:txBody>
      </p:sp>
      <p:grpSp>
        <p:nvGrpSpPr>
          <p:cNvPr id="133" name="Google Shape;133;p16"/>
          <p:cNvGrpSpPr/>
          <p:nvPr/>
        </p:nvGrpSpPr>
        <p:grpSpPr>
          <a:xfrm>
            <a:off x="192975" y="5579449"/>
            <a:ext cx="426300" cy="424842"/>
            <a:chOff x="791325" y="2610875"/>
            <a:chExt cx="426300" cy="424800"/>
          </a:xfrm>
        </p:grpSpPr>
        <p:sp>
          <p:nvSpPr>
            <p:cNvPr id="134" name="Google Shape;134;p16"/>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35" name="Google Shape;135;p16"/>
            <p:cNvGrpSpPr/>
            <p:nvPr/>
          </p:nvGrpSpPr>
          <p:grpSpPr>
            <a:xfrm>
              <a:off x="857092" y="2677419"/>
              <a:ext cx="294766" cy="291711"/>
              <a:chOff x="1745217" y="1515471"/>
              <a:chExt cx="343269" cy="342505"/>
            </a:xfrm>
          </p:grpSpPr>
          <p:sp>
            <p:nvSpPr>
              <p:cNvPr id="136" name="Google Shape;136;p16"/>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7" name="Google Shape;137;p16"/>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8" name="Google Shape;138;p16"/>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39" name="Google Shape;139;p16"/>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p:nvPr/>
        </p:nvSpPr>
        <p:spPr>
          <a:xfrm>
            <a:off x="236525" y="1411650"/>
            <a:ext cx="2712300" cy="1772100"/>
          </a:xfrm>
          <a:prstGeom prst="roundRect">
            <a:avLst>
              <a:gd fmla="val 16667" name="adj"/>
            </a:avLst>
          </a:prstGeom>
          <a:solidFill>
            <a:schemeClr val="lt2"/>
          </a:solidFill>
          <a:ln cap="flat" cmpd="sng" w="28575">
            <a:solidFill>
              <a:srgbClr val="0563C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sz="1500"/>
          </a:p>
        </p:txBody>
      </p:sp>
      <p:sp>
        <p:nvSpPr>
          <p:cNvPr id="145" name="Google Shape;145;p17"/>
          <p:cNvSpPr txBox="1"/>
          <p:nvPr/>
        </p:nvSpPr>
        <p:spPr>
          <a:xfrm>
            <a:off x="3121750" y="482400"/>
            <a:ext cx="6607200" cy="7022700"/>
          </a:xfrm>
          <a:prstGeom prst="rect">
            <a:avLst/>
          </a:prstGeom>
          <a:solidFill>
            <a:srgbClr val="F9F5F2"/>
          </a:solidFill>
          <a:ln cap="flat" cmpd="sng" w="9525">
            <a:solidFill>
              <a:schemeClr val="dk2"/>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07916"/>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Read the editorial </a:t>
            </a:r>
            <a:r>
              <a:rPr b="1" i="1" lang="en" sz="1200" u="sng">
                <a:solidFill>
                  <a:srgbClr val="0563C1"/>
                </a:solidFill>
                <a:latin typeface="Calibri"/>
                <a:ea typeface="Calibri"/>
                <a:cs typeface="Calibri"/>
                <a:sym typeface="Calibri"/>
                <a:hlinkClick r:id="rId3">
                  <a:extLst>
                    <a:ext uri="{A12FA001-AC4F-418D-AE19-62706E023703}">
                      <ahyp:hlinkClr val="tx"/>
                    </a:ext>
                  </a:extLst>
                </a:hlinkClick>
              </a:rPr>
              <a:t>How the US and Italy Traded Places on Coronavirus</a:t>
            </a:r>
            <a:r>
              <a:rPr b="1" lang="en" sz="1200">
                <a:solidFill>
                  <a:schemeClr val="dk1"/>
                </a:solidFill>
                <a:latin typeface="Calibri"/>
                <a:ea typeface="Calibri"/>
                <a:cs typeface="Calibri"/>
                <a:sym typeface="Calibri"/>
              </a:rPr>
              <a:t> and answer the following questions. </a:t>
            </a:r>
            <a:endParaRPr b="1" sz="1200">
              <a:solidFill>
                <a:schemeClr val="dk1"/>
              </a:solidFill>
              <a:latin typeface="Calibri"/>
              <a:ea typeface="Calibri"/>
              <a:cs typeface="Calibri"/>
              <a:sym typeface="Calibri"/>
            </a:endParaRPr>
          </a:p>
          <a:p>
            <a:pPr indent="0" lvl="0" marL="0" rtl="0" algn="l">
              <a:lnSpc>
                <a:spcPct val="107916"/>
              </a:lnSpc>
              <a:spcBef>
                <a:spcPts val="900"/>
              </a:spcBef>
              <a:spcAft>
                <a:spcPts val="0"/>
              </a:spcAft>
              <a:buClr>
                <a:schemeClr val="dk1"/>
              </a:buClr>
              <a:buSzPts val="1100"/>
              <a:buFont typeface="Arial"/>
              <a:buNone/>
            </a:pPr>
            <a:r>
              <a:rPr b="1" lang="en" sz="1200" u="sng">
                <a:solidFill>
                  <a:srgbClr val="0563C1"/>
                </a:solidFill>
                <a:latin typeface="Calibri"/>
                <a:ea typeface="Calibri"/>
                <a:cs typeface="Calibri"/>
                <a:sym typeface="Calibri"/>
                <a:hlinkClick r:id="rId4">
                  <a:extLst>
                    <a:ext uri="{A12FA001-AC4F-418D-AE19-62706E023703}">
                      <ahyp:hlinkClr val="tx"/>
                    </a:ext>
                  </a:extLst>
                </a:hlinkClick>
              </a:rPr>
              <a:t>https://www.politico.eu/article/how-the-us-and-italy-traded-places-on-coronavirus/</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0" lvl="0" marL="0" rtl="0" algn="l">
              <a:lnSpc>
                <a:spcPct val="107916"/>
              </a:lnSpc>
              <a:spcBef>
                <a:spcPts val="90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298450" lvl="0" marL="469900" rtl="0" algn="l">
              <a:lnSpc>
                <a:spcPct val="107916"/>
              </a:lnSpc>
              <a:spcBef>
                <a:spcPts val="90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Describe at least 5 policies that Italy’s government put into action that might explain why their Covid-19 cases have decreased so much?  </a:t>
            </a:r>
            <a:endParaRPr sz="1100">
              <a:solidFill>
                <a:schemeClr val="dk1"/>
              </a:solidFill>
              <a:latin typeface="Calibri"/>
              <a:ea typeface="Calibri"/>
              <a:cs typeface="Calibri"/>
              <a:sym typeface="Calibri"/>
            </a:endParaRPr>
          </a:p>
          <a:p>
            <a:pPr indent="469900" lvl="0" marL="0" rtl="0" algn="l">
              <a:lnSpc>
                <a:spcPct val="107916"/>
              </a:lnSpc>
              <a:spcBef>
                <a:spcPts val="900"/>
              </a:spcBef>
              <a:spcAft>
                <a:spcPts val="0"/>
              </a:spcAft>
              <a:buNone/>
            </a:pPr>
            <a:r>
              <a:rPr lang="en" sz="1000">
                <a:solidFill>
                  <a:schemeClr val="accent1"/>
                </a:solidFill>
                <a:latin typeface="Comic Sans MS"/>
                <a:ea typeface="Comic Sans MS"/>
                <a:cs typeface="Comic Sans MS"/>
                <a:sym typeface="Comic Sans MS"/>
              </a:rPr>
              <a:t>(1) Banned jogging (2) one at a time entry into grocery stores (3) lockdown (4) required masks </a:t>
            </a:r>
            <a:endParaRPr sz="1000">
              <a:solidFill>
                <a:schemeClr val="accent1"/>
              </a:solidFill>
              <a:latin typeface="Comic Sans MS"/>
              <a:ea typeface="Comic Sans MS"/>
              <a:cs typeface="Comic Sans MS"/>
              <a:sym typeface="Comic Sans MS"/>
            </a:endParaRPr>
          </a:p>
          <a:p>
            <a:pPr indent="469900" lvl="0" marL="0" rtl="0" algn="l">
              <a:lnSpc>
                <a:spcPct val="107916"/>
              </a:lnSpc>
              <a:spcBef>
                <a:spcPts val="0"/>
              </a:spcBef>
              <a:spcAft>
                <a:spcPts val="0"/>
              </a:spcAft>
              <a:buNone/>
            </a:pPr>
            <a:r>
              <a:rPr lang="en" sz="1000">
                <a:solidFill>
                  <a:schemeClr val="accent1"/>
                </a:solidFill>
                <a:latin typeface="Comic Sans MS"/>
                <a:ea typeface="Comic Sans MS"/>
                <a:cs typeface="Comic Sans MS"/>
                <a:sym typeface="Comic Sans MS"/>
              </a:rPr>
              <a:t>(5) Closed restaurants and stores</a:t>
            </a:r>
            <a:endParaRPr sz="1000">
              <a:solidFill>
                <a:schemeClr val="accent1"/>
              </a:solidFill>
              <a:latin typeface="Comic Sans MS"/>
              <a:ea typeface="Comic Sans MS"/>
              <a:cs typeface="Comic Sans MS"/>
              <a:sym typeface="Comic Sans MS"/>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Describe at least 3 reasons why the number of United States COVID-19 cases remain so high, according to the article. </a:t>
            </a:r>
            <a:endParaRPr sz="1100">
              <a:solidFill>
                <a:schemeClr val="dk1"/>
              </a:solidFill>
              <a:latin typeface="Calibri"/>
              <a:ea typeface="Calibri"/>
              <a:cs typeface="Calibri"/>
              <a:sym typeface="Calibri"/>
            </a:endParaRPr>
          </a:p>
          <a:p>
            <a:pPr indent="0" lvl="0" marL="0" rtl="0" algn="l">
              <a:lnSpc>
                <a:spcPct val="107916"/>
              </a:lnSpc>
              <a:spcBef>
                <a:spcPts val="900"/>
              </a:spcBef>
              <a:spcAft>
                <a:spcPts val="0"/>
              </a:spcAft>
              <a:buNone/>
            </a:pPr>
            <a:r>
              <a:rPr lang="en" sz="1100">
                <a:solidFill>
                  <a:srgbClr val="006D8C"/>
                </a:solidFill>
                <a:latin typeface="Calibri"/>
                <a:ea typeface="Calibri"/>
                <a:cs typeface="Calibri"/>
                <a:sym typeface="Calibri"/>
              </a:rPr>
              <a:t>	</a:t>
            </a:r>
            <a:r>
              <a:rPr lang="en" sz="1000">
                <a:solidFill>
                  <a:schemeClr val="accent1"/>
                </a:solidFill>
                <a:latin typeface="Comic Sans MS"/>
                <a:ea typeface="Comic Sans MS"/>
                <a:cs typeface="Comic Sans MS"/>
                <a:sym typeface="Comic Sans MS"/>
              </a:rPr>
              <a:t>(1) Compared to other countries, U.S. government was slow to enact any policies</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None/>
            </a:pPr>
            <a:r>
              <a:rPr lang="en" sz="1000">
                <a:solidFill>
                  <a:schemeClr val="accent1"/>
                </a:solidFill>
                <a:latin typeface="Comic Sans MS"/>
                <a:ea typeface="Comic Sans MS"/>
                <a:cs typeface="Comic Sans MS"/>
                <a:sym typeface="Comic Sans MS"/>
              </a:rPr>
              <a:t>	(2) CDC had early failure in testing</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None/>
            </a:pPr>
            <a:r>
              <a:rPr lang="en" sz="1000">
                <a:solidFill>
                  <a:schemeClr val="accent1"/>
                </a:solidFill>
                <a:latin typeface="Comic Sans MS"/>
                <a:ea typeface="Comic Sans MS"/>
                <a:cs typeface="Comic Sans MS"/>
                <a:sym typeface="Comic Sans MS"/>
              </a:rPr>
              <a:t>	(3) No universal healthcare, so many people struggled to get the test and treatment they needed</a:t>
            </a:r>
            <a:endParaRPr sz="1000">
              <a:solidFill>
                <a:schemeClr val="accent1"/>
              </a:solidFill>
              <a:latin typeface="Comic Sans MS"/>
              <a:ea typeface="Comic Sans MS"/>
              <a:cs typeface="Comic Sans MS"/>
              <a:sym typeface="Comic Sans MS"/>
            </a:endParaRPr>
          </a:p>
          <a:p>
            <a:pPr indent="0" lvl="0" marL="0" rtl="0" algn="l">
              <a:lnSpc>
                <a:spcPct val="107916"/>
              </a:lnSpc>
              <a:spcBef>
                <a:spcPts val="0"/>
              </a:spcBef>
              <a:spcAft>
                <a:spcPts val="0"/>
              </a:spcAft>
              <a:buClr>
                <a:schemeClr val="dk1"/>
              </a:buClr>
              <a:buSzPts val="1100"/>
              <a:buFont typeface="Arial"/>
              <a:buNone/>
            </a:pPr>
            <a:r>
              <a:rPr lang="en" sz="1000">
                <a:solidFill>
                  <a:schemeClr val="accent1"/>
                </a:solidFill>
                <a:latin typeface="Comic Sans MS"/>
                <a:ea typeface="Comic Sans MS"/>
                <a:cs typeface="Comic Sans MS"/>
                <a:sym typeface="Comic Sans MS"/>
              </a:rPr>
              <a:t>	(4) Lifted lockdowns early</a:t>
            </a:r>
            <a:endParaRPr sz="1100">
              <a:solidFill>
                <a:schemeClr val="accent1"/>
              </a:solidFill>
              <a:latin typeface="Calibri"/>
              <a:ea typeface="Calibri"/>
              <a:cs typeface="Calibri"/>
              <a:sym typeface="Calibri"/>
            </a:endParaRPr>
          </a:p>
          <a:p>
            <a:pPr indent="-298450" lvl="0" marL="469900" rtl="0" algn="l">
              <a:lnSpc>
                <a:spcPct val="107916"/>
              </a:lnSpc>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In your opinion, what are the most important government policies needed to reduce the number of COVID-19 cases and </a:t>
            </a:r>
            <a:r>
              <a:rPr b="1" lang="en" sz="1100">
                <a:solidFill>
                  <a:schemeClr val="dk1"/>
                </a:solidFill>
                <a:latin typeface="Calibri"/>
                <a:ea typeface="Calibri"/>
                <a:cs typeface="Calibri"/>
                <a:sym typeface="Calibri"/>
              </a:rPr>
              <a:t>why</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469900" rtl="0" algn="l">
              <a:lnSpc>
                <a:spcPct val="107916"/>
              </a:lnSpc>
              <a:spcBef>
                <a:spcPts val="900"/>
              </a:spcBef>
              <a:spcAft>
                <a:spcPts val="0"/>
              </a:spcAft>
              <a:buNone/>
            </a:pPr>
            <a:r>
              <a:rPr lang="en" sz="1000">
                <a:solidFill>
                  <a:schemeClr val="accent1"/>
                </a:solidFill>
                <a:latin typeface="Comic Sans MS"/>
                <a:ea typeface="Comic Sans MS"/>
                <a:cs typeface="Comic Sans MS"/>
                <a:sym typeface="Comic Sans MS"/>
              </a:rPr>
              <a:t>Answers will vary. </a:t>
            </a:r>
            <a:endParaRPr sz="1000">
              <a:solidFill>
                <a:schemeClr val="accent1"/>
              </a:solidFill>
              <a:latin typeface="Comic Sans MS"/>
              <a:ea typeface="Comic Sans MS"/>
              <a:cs typeface="Comic Sans MS"/>
              <a:sym typeface="Comic Sans MS"/>
            </a:endParaRPr>
          </a:p>
          <a:p>
            <a:pPr indent="0" lvl="0" marL="469900" rtl="0" algn="l">
              <a:lnSpc>
                <a:spcPct val="107916"/>
              </a:lnSpc>
              <a:spcBef>
                <a:spcPts val="900"/>
              </a:spcBef>
              <a:spcAft>
                <a:spcPts val="0"/>
              </a:spcAft>
              <a:buNone/>
            </a:pPr>
            <a:r>
              <a:t/>
            </a:r>
            <a:endParaRPr sz="1000">
              <a:solidFill>
                <a:srgbClr val="0563C1"/>
              </a:solidFill>
              <a:latin typeface="Comic Sans MS"/>
              <a:ea typeface="Comic Sans MS"/>
              <a:cs typeface="Comic Sans MS"/>
              <a:sym typeface="Comic Sans MS"/>
            </a:endParaRPr>
          </a:p>
          <a:p>
            <a:pPr indent="0" lvl="0" marL="469900" rtl="0" algn="l">
              <a:lnSpc>
                <a:spcPct val="107916"/>
              </a:lnSpc>
              <a:spcBef>
                <a:spcPts val="900"/>
              </a:spcBef>
              <a:spcAft>
                <a:spcPts val="0"/>
              </a:spcAft>
              <a:buNone/>
            </a:pPr>
            <a:r>
              <a:t/>
            </a:r>
            <a:endParaRPr sz="1000">
              <a:solidFill>
                <a:srgbClr val="0563C1"/>
              </a:solidFill>
              <a:latin typeface="Comic Sans MS"/>
              <a:ea typeface="Comic Sans MS"/>
              <a:cs typeface="Comic Sans MS"/>
              <a:sym typeface="Comic Sans MS"/>
            </a:endParaRPr>
          </a:p>
          <a:p>
            <a:pPr indent="0" lvl="0" marL="0" rtl="0" algn="l">
              <a:lnSpc>
                <a:spcPct val="107916"/>
              </a:lnSpc>
              <a:spcBef>
                <a:spcPts val="900"/>
              </a:spcBef>
              <a:spcAft>
                <a:spcPts val="0"/>
              </a:spcAft>
              <a:buNone/>
            </a:pPr>
            <a:br>
              <a:rPr lang="en" sz="1100">
                <a:solidFill>
                  <a:schemeClr val="dk1"/>
                </a:solidFill>
                <a:latin typeface="Calibri"/>
                <a:ea typeface="Calibri"/>
                <a:cs typeface="Calibri"/>
                <a:sym typeface="Calibri"/>
              </a:rPr>
            </a:br>
            <a:r>
              <a:rPr b="1" lang="en" sz="1200">
                <a:solidFill>
                  <a:schemeClr val="dk1"/>
                </a:solidFill>
                <a:latin typeface="Calibri"/>
                <a:ea typeface="Calibri"/>
                <a:cs typeface="Calibri"/>
                <a:sym typeface="Calibri"/>
              </a:rPr>
              <a:t>Read the editorial </a:t>
            </a:r>
            <a:r>
              <a:rPr b="1" i="1" lang="en" sz="1200" u="sng">
                <a:solidFill>
                  <a:srgbClr val="0563C1"/>
                </a:solidFill>
                <a:latin typeface="Calibri"/>
                <a:ea typeface="Calibri"/>
                <a:cs typeface="Calibri"/>
                <a:sym typeface="Calibri"/>
                <a:hlinkClick r:id="rId5">
                  <a:extLst>
                    <a:ext uri="{A12FA001-AC4F-418D-AE19-62706E023703}">
                      <ahyp:hlinkClr val="tx"/>
                    </a:ext>
                  </a:extLst>
                </a:hlinkClick>
              </a:rPr>
              <a:t>Switzerland Is Choosing Austerity Over Life</a:t>
            </a:r>
            <a:r>
              <a:rPr b="1" lang="en" sz="1200">
                <a:solidFill>
                  <a:schemeClr val="dk1"/>
                </a:solidFill>
                <a:latin typeface="Calibri"/>
                <a:ea typeface="Calibri"/>
                <a:cs typeface="Calibri"/>
                <a:sym typeface="Calibri"/>
              </a:rPr>
              <a:t> and look at the graph of Switzerland’s COVID-19 Situation. </a:t>
            </a:r>
            <a:endParaRPr b="1" sz="1200">
              <a:solidFill>
                <a:schemeClr val="dk1"/>
              </a:solidFill>
              <a:latin typeface="Calibri"/>
              <a:ea typeface="Calibri"/>
              <a:cs typeface="Calibri"/>
              <a:sym typeface="Calibri"/>
            </a:endParaRPr>
          </a:p>
          <a:p>
            <a:pPr indent="0" lvl="0" marL="0" rtl="0" algn="l">
              <a:lnSpc>
                <a:spcPct val="107916"/>
              </a:lnSpc>
              <a:spcBef>
                <a:spcPts val="900"/>
              </a:spcBef>
              <a:spcAft>
                <a:spcPts val="0"/>
              </a:spcAft>
              <a:buClr>
                <a:schemeClr val="dk1"/>
              </a:buClr>
              <a:buSzPts val="1100"/>
              <a:buFont typeface="Arial"/>
              <a:buNone/>
            </a:pPr>
            <a:r>
              <a:rPr lang="en" sz="1100">
                <a:solidFill>
                  <a:schemeClr val="dk1"/>
                </a:solidFill>
                <a:latin typeface="Calibri"/>
                <a:ea typeface="Calibri"/>
                <a:cs typeface="Calibri"/>
                <a:sym typeface="Calibri"/>
              </a:rPr>
              <a:t>Article: </a:t>
            </a:r>
            <a:r>
              <a:rPr lang="en" sz="1100" u="sng">
                <a:solidFill>
                  <a:srgbClr val="0563C1"/>
                </a:solidFill>
                <a:latin typeface="Calibri"/>
                <a:ea typeface="Calibri"/>
                <a:cs typeface="Calibri"/>
                <a:sym typeface="Calibri"/>
                <a:hlinkClick r:id="rId6">
                  <a:extLst>
                    <a:ext uri="{A12FA001-AC4F-418D-AE19-62706E023703}">
                      <ahyp:hlinkClr val="tx"/>
                    </a:ext>
                  </a:extLst>
                </a:hlinkClick>
              </a:rPr>
              <a:t>https://foreignpolicy.com/2020/11/10/coronavirus-switzerland-is-choosing-austerity-over-life/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07916"/>
              </a:lnSpc>
              <a:spcBef>
                <a:spcPts val="900"/>
              </a:spcBef>
              <a:spcAft>
                <a:spcPts val="0"/>
              </a:spcAft>
              <a:buClr>
                <a:schemeClr val="dk1"/>
              </a:buClr>
              <a:buSzPts val="1100"/>
              <a:buFont typeface="Arial"/>
              <a:buNone/>
            </a:pPr>
            <a:r>
              <a:rPr b="1" lang="en" sz="1100" u="sng">
                <a:solidFill>
                  <a:srgbClr val="0563C1"/>
                </a:solidFill>
                <a:latin typeface="Calibri"/>
                <a:ea typeface="Calibri"/>
                <a:cs typeface="Calibri"/>
                <a:sym typeface="Calibri"/>
                <a:hlinkClick r:id="rId7">
                  <a:extLst>
                    <a:ext uri="{A12FA001-AC4F-418D-AE19-62706E023703}">
                      <ahyp:hlinkClr val="tx"/>
                    </a:ext>
                  </a:extLst>
                </a:hlinkClick>
              </a:rPr>
              <a:t>Switzerland’s COVID Situation</a:t>
            </a:r>
            <a:endParaRPr b="1" sz="1100">
              <a:solidFill>
                <a:schemeClr val="dk1"/>
              </a:solidFill>
              <a:latin typeface="Calibri"/>
              <a:ea typeface="Calibri"/>
              <a:cs typeface="Calibri"/>
              <a:sym typeface="Calibri"/>
            </a:endParaRPr>
          </a:p>
          <a:p>
            <a:pPr indent="-298450" lvl="0" marL="469900" rtl="0" algn="l">
              <a:lnSpc>
                <a:spcPct val="107916"/>
              </a:lnSpc>
              <a:spcBef>
                <a:spcPts val="90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In 3-5 sentences describe the trends you see in Switzerland’s COVID-19 cases and the policies the government implemented. How do these compare to the U.S. and Italy?   </a:t>
            </a:r>
            <a:endParaRPr sz="1100">
              <a:solidFill>
                <a:schemeClr val="dk1"/>
              </a:solidFill>
              <a:latin typeface="Calibri"/>
              <a:ea typeface="Calibri"/>
              <a:cs typeface="Calibri"/>
              <a:sym typeface="Calibri"/>
            </a:endParaRPr>
          </a:p>
          <a:p>
            <a:pPr indent="0" lvl="0" marL="469900" rtl="0" algn="l">
              <a:spcBef>
                <a:spcPts val="900"/>
              </a:spcBef>
              <a:spcAft>
                <a:spcPts val="0"/>
              </a:spcAft>
              <a:buNone/>
            </a:pPr>
            <a:r>
              <a:rPr lang="en" sz="1000">
                <a:solidFill>
                  <a:schemeClr val="accent1"/>
                </a:solidFill>
                <a:latin typeface="Comic Sans MS"/>
                <a:ea typeface="Comic Sans MS"/>
                <a:cs typeface="Comic Sans MS"/>
                <a:sym typeface="Comic Sans MS"/>
              </a:rPr>
              <a:t>Answers will vary. </a:t>
            </a:r>
            <a:endParaRPr sz="1000">
              <a:solidFill>
                <a:schemeClr val="accent1"/>
              </a:solidFill>
              <a:latin typeface="Comic Sans MS"/>
              <a:ea typeface="Comic Sans MS"/>
              <a:cs typeface="Comic Sans MS"/>
              <a:sym typeface="Comic Sans MS"/>
            </a:endParaRPr>
          </a:p>
          <a:p>
            <a:pPr indent="0" lvl="0" marL="469900" rtl="0" algn="l">
              <a:spcBef>
                <a:spcPts val="0"/>
              </a:spcBef>
              <a:spcAft>
                <a:spcPts val="0"/>
              </a:spcAft>
              <a:buNone/>
            </a:pPr>
            <a:r>
              <a:t/>
            </a:r>
            <a:endParaRPr sz="1000">
              <a:solidFill>
                <a:srgbClr val="0563C1"/>
              </a:solidFill>
              <a:latin typeface="Comic Sans MS"/>
              <a:ea typeface="Comic Sans MS"/>
              <a:cs typeface="Comic Sans MS"/>
              <a:sym typeface="Comic Sans MS"/>
            </a:endParaRPr>
          </a:p>
          <a:p>
            <a:pPr indent="0" lvl="0" marL="469900" rtl="0" algn="l">
              <a:spcBef>
                <a:spcPts val="0"/>
              </a:spcBef>
              <a:spcAft>
                <a:spcPts val="0"/>
              </a:spcAft>
              <a:buNone/>
            </a:pPr>
            <a:r>
              <a:t/>
            </a:r>
            <a:endParaRPr sz="1000">
              <a:solidFill>
                <a:srgbClr val="0563C1"/>
              </a:solidFill>
              <a:latin typeface="Comic Sans MS"/>
              <a:ea typeface="Comic Sans MS"/>
              <a:cs typeface="Comic Sans MS"/>
              <a:sym typeface="Comic Sans MS"/>
            </a:endParaRPr>
          </a:p>
          <a:p>
            <a:pPr indent="0" lvl="0" marL="469900" rtl="0" algn="l">
              <a:spcBef>
                <a:spcPts val="0"/>
              </a:spcBef>
              <a:spcAft>
                <a:spcPts val="0"/>
              </a:spcAft>
              <a:buNone/>
            </a:pPr>
            <a:r>
              <a:t/>
            </a:r>
            <a:endParaRPr sz="1000">
              <a:solidFill>
                <a:srgbClr val="0563C1"/>
              </a:solidFill>
              <a:latin typeface="Comic Sans MS"/>
              <a:ea typeface="Comic Sans MS"/>
              <a:cs typeface="Comic Sans MS"/>
              <a:sym typeface="Comic Sans MS"/>
            </a:endParaRPr>
          </a:p>
        </p:txBody>
      </p:sp>
      <p:sp>
        <p:nvSpPr>
          <p:cNvPr id="146" name="Google Shape;146;p17"/>
          <p:cNvSpPr txBox="1"/>
          <p:nvPr>
            <p:ph idx="4294967295" type="title"/>
          </p:nvPr>
        </p:nvSpPr>
        <p:spPr>
          <a:xfrm>
            <a:off x="182250" y="-2"/>
            <a:ext cx="8491200" cy="482400"/>
          </a:xfrm>
          <a:prstGeom prst="rect">
            <a:avLst/>
          </a:prstGeom>
        </p:spPr>
        <p:txBody>
          <a:bodyPr anchorCtr="0" anchor="t" bIns="113100" lIns="113100" spcFirstLastPara="1" rIns="113100" wrap="square" tIns="113100">
            <a:normAutofit/>
          </a:bodyPr>
          <a:lstStyle/>
          <a:p>
            <a:pPr indent="0" lvl="0" marL="0" rtl="0" algn="l">
              <a:spcBef>
                <a:spcPts val="0"/>
              </a:spcBef>
              <a:spcAft>
                <a:spcPts val="0"/>
              </a:spcAft>
              <a:buNone/>
            </a:pPr>
            <a:r>
              <a:rPr lang="en" sz="1500"/>
              <a:t>Teacher Resource: Comparing National Responses to COVID-19: Italy, U.S., &amp; Switzerland</a:t>
            </a:r>
            <a:endParaRPr sz="1500"/>
          </a:p>
        </p:txBody>
      </p:sp>
      <p:sp>
        <p:nvSpPr>
          <p:cNvPr id="147" name="Google Shape;147;p17"/>
          <p:cNvSpPr txBox="1"/>
          <p:nvPr/>
        </p:nvSpPr>
        <p:spPr>
          <a:xfrm>
            <a:off x="482650" y="1455650"/>
            <a:ext cx="2466300" cy="17280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0563C1"/>
                </a:solidFill>
              </a:rPr>
              <a:t>This could also be done as a partner/group activity and learners could be asked to make a T- Chart comparing the different responses. They could then work together to form an opinion about what is important in government policies when reducing COVID cases. As a class, make a list of what students found to be the most important and refer to that list throughout the unit. </a:t>
            </a:r>
            <a:endParaRPr sz="1000">
              <a:solidFill>
                <a:srgbClr val="0563C1"/>
              </a:solidFill>
            </a:endParaRPr>
          </a:p>
        </p:txBody>
      </p:sp>
      <p:grpSp>
        <p:nvGrpSpPr>
          <p:cNvPr id="148" name="Google Shape;148;p17"/>
          <p:cNvGrpSpPr/>
          <p:nvPr/>
        </p:nvGrpSpPr>
        <p:grpSpPr>
          <a:xfrm>
            <a:off x="113925" y="1254945"/>
            <a:ext cx="426300" cy="424842"/>
            <a:chOff x="6700325" y="2574400"/>
            <a:chExt cx="426300" cy="424800"/>
          </a:xfrm>
        </p:grpSpPr>
        <p:sp>
          <p:nvSpPr>
            <p:cNvPr id="149" name="Google Shape;149;p17"/>
            <p:cNvSpPr/>
            <p:nvPr/>
          </p:nvSpPr>
          <p:spPr>
            <a:xfrm>
              <a:off x="6700325" y="2574400"/>
              <a:ext cx="426300" cy="424800"/>
            </a:xfrm>
            <a:prstGeom prst="ellipse">
              <a:avLst/>
            </a:prstGeom>
            <a:solidFill>
              <a:srgbClr val="0563C1"/>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50" name="Google Shape;150;p17"/>
            <p:cNvGrpSpPr/>
            <p:nvPr/>
          </p:nvGrpSpPr>
          <p:grpSpPr>
            <a:xfrm>
              <a:off x="6790315" y="2640959"/>
              <a:ext cx="246319" cy="291682"/>
              <a:chOff x="3079916" y="2744477"/>
              <a:chExt cx="332729" cy="372518"/>
            </a:xfrm>
          </p:grpSpPr>
          <p:sp>
            <p:nvSpPr>
              <p:cNvPr id="151" name="Google Shape;151;p17"/>
              <p:cNvSpPr/>
              <p:nvPr/>
            </p:nvSpPr>
            <p:spPr>
              <a:xfrm>
                <a:off x="3079916" y="2840504"/>
                <a:ext cx="313454" cy="276491"/>
              </a:xfrm>
              <a:custGeom>
                <a:rect b="b" l="l" r="r" t="t"/>
                <a:pathLst>
                  <a:path extrusionOk="0" h="8707" w="9871">
                    <a:moveTo>
                      <a:pt x="2993" y="1"/>
                    </a:moveTo>
                    <a:cubicBezTo>
                      <a:pt x="2768" y="1"/>
                      <a:pt x="2560" y="25"/>
                      <a:pt x="2370" y="74"/>
                    </a:cubicBezTo>
                    <a:cubicBezTo>
                      <a:pt x="1739" y="241"/>
                      <a:pt x="1179" y="646"/>
                      <a:pt x="750" y="1205"/>
                    </a:cubicBezTo>
                    <a:cubicBezTo>
                      <a:pt x="250" y="1860"/>
                      <a:pt x="0" y="2694"/>
                      <a:pt x="0" y="3622"/>
                    </a:cubicBezTo>
                    <a:cubicBezTo>
                      <a:pt x="0" y="4575"/>
                      <a:pt x="429" y="5825"/>
                      <a:pt x="1120" y="6896"/>
                    </a:cubicBezTo>
                    <a:cubicBezTo>
                      <a:pt x="1882" y="8039"/>
                      <a:pt x="2751" y="8706"/>
                      <a:pt x="3525" y="8706"/>
                    </a:cubicBezTo>
                    <a:cubicBezTo>
                      <a:pt x="3846" y="8706"/>
                      <a:pt x="4156" y="8670"/>
                      <a:pt x="4441" y="8575"/>
                    </a:cubicBezTo>
                    <a:cubicBezTo>
                      <a:pt x="4596" y="8534"/>
                      <a:pt x="4760" y="8513"/>
                      <a:pt x="4924" y="8513"/>
                    </a:cubicBezTo>
                    <a:cubicBezTo>
                      <a:pt x="5087" y="8513"/>
                      <a:pt x="5251" y="8534"/>
                      <a:pt x="5406" y="8575"/>
                    </a:cubicBezTo>
                    <a:cubicBezTo>
                      <a:pt x="5703" y="8670"/>
                      <a:pt x="6013" y="8706"/>
                      <a:pt x="6311" y="8706"/>
                    </a:cubicBezTo>
                    <a:cubicBezTo>
                      <a:pt x="7085" y="8706"/>
                      <a:pt x="7978" y="8051"/>
                      <a:pt x="8728" y="6896"/>
                    </a:cubicBezTo>
                    <a:cubicBezTo>
                      <a:pt x="9418" y="5837"/>
                      <a:pt x="9835" y="4587"/>
                      <a:pt x="9835" y="3622"/>
                    </a:cubicBezTo>
                    <a:cubicBezTo>
                      <a:pt x="9871" y="2920"/>
                      <a:pt x="9716" y="2301"/>
                      <a:pt x="9454" y="1753"/>
                    </a:cubicBezTo>
                    <a:cubicBezTo>
                      <a:pt x="9420" y="1677"/>
                      <a:pt x="9351" y="1637"/>
                      <a:pt x="9275" y="1637"/>
                    </a:cubicBezTo>
                    <a:cubicBezTo>
                      <a:pt x="9244" y="1637"/>
                      <a:pt x="9211" y="1644"/>
                      <a:pt x="9180" y="1658"/>
                    </a:cubicBezTo>
                    <a:cubicBezTo>
                      <a:pt x="9085" y="1705"/>
                      <a:pt x="9049" y="1824"/>
                      <a:pt x="9097" y="1932"/>
                    </a:cubicBezTo>
                    <a:cubicBezTo>
                      <a:pt x="9347" y="2420"/>
                      <a:pt x="9466" y="3003"/>
                      <a:pt x="9466" y="3622"/>
                    </a:cubicBezTo>
                    <a:cubicBezTo>
                      <a:pt x="9466" y="4503"/>
                      <a:pt x="9061" y="5682"/>
                      <a:pt x="8406" y="6670"/>
                    </a:cubicBezTo>
                    <a:cubicBezTo>
                      <a:pt x="7739" y="7694"/>
                      <a:pt x="6966" y="8313"/>
                      <a:pt x="6323" y="8313"/>
                    </a:cubicBezTo>
                    <a:cubicBezTo>
                      <a:pt x="6061" y="8313"/>
                      <a:pt x="5775" y="8266"/>
                      <a:pt x="5525" y="8194"/>
                    </a:cubicBezTo>
                    <a:cubicBezTo>
                      <a:pt x="5328" y="8135"/>
                      <a:pt x="5126" y="8105"/>
                      <a:pt x="4925" y="8105"/>
                    </a:cubicBezTo>
                    <a:cubicBezTo>
                      <a:pt x="4724" y="8105"/>
                      <a:pt x="4525" y="8135"/>
                      <a:pt x="4334" y="8194"/>
                    </a:cubicBezTo>
                    <a:cubicBezTo>
                      <a:pt x="4084" y="8266"/>
                      <a:pt x="3798" y="8313"/>
                      <a:pt x="3525" y="8313"/>
                    </a:cubicBezTo>
                    <a:cubicBezTo>
                      <a:pt x="2894" y="8313"/>
                      <a:pt x="2120" y="7694"/>
                      <a:pt x="1441" y="6670"/>
                    </a:cubicBezTo>
                    <a:cubicBezTo>
                      <a:pt x="786" y="5682"/>
                      <a:pt x="393" y="4503"/>
                      <a:pt x="393" y="3622"/>
                    </a:cubicBezTo>
                    <a:cubicBezTo>
                      <a:pt x="393" y="2789"/>
                      <a:pt x="631" y="2039"/>
                      <a:pt x="1060" y="1443"/>
                    </a:cubicBezTo>
                    <a:cubicBezTo>
                      <a:pt x="1429" y="955"/>
                      <a:pt x="1941" y="598"/>
                      <a:pt x="2453" y="467"/>
                    </a:cubicBezTo>
                    <a:cubicBezTo>
                      <a:pt x="2608" y="425"/>
                      <a:pt x="2783" y="405"/>
                      <a:pt x="2975" y="405"/>
                    </a:cubicBezTo>
                    <a:cubicBezTo>
                      <a:pt x="3270" y="405"/>
                      <a:pt x="3605" y="452"/>
                      <a:pt x="3965" y="539"/>
                    </a:cubicBezTo>
                    <a:cubicBezTo>
                      <a:pt x="4025" y="550"/>
                      <a:pt x="4096" y="574"/>
                      <a:pt x="4156" y="586"/>
                    </a:cubicBezTo>
                    <a:cubicBezTo>
                      <a:pt x="4165" y="587"/>
                      <a:pt x="4174" y="588"/>
                      <a:pt x="4183" y="588"/>
                    </a:cubicBezTo>
                    <a:cubicBezTo>
                      <a:pt x="4278" y="588"/>
                      <a:pt x="4361" y="529"/>
                      <a:pt x="4394" y="431"/>
                    </a:cubicBezTo>
                    <a:cubicBezTo>
                      <a:pt x="4406" y="336"/>
                      <a:pt x="4346" y="229"/>
                      <a:pt x="4239" y="193"/>
                    </a:cubicBezTo>
                    <a:lnTo>
                      <a:pt x="4060" y="158"/>
                    </a:lnTo>
                    <a:cubicBezTo>
                      <a:pt x="3674" y="52"/>
                      <a:pt x="3316" y="1"/>
                      <a:pt x="299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2" name="Google Shape;152;p17"/>
              <p:cNvSpPr/>
              <p:nvPr/>
            </p:nvSpPr>
            <p:spPr>
              <a:xfrm>
                <a:off x="3244375" y="2840250"/>
                <a:ext cx="124416" cy="45727"/>
              </a:xfrm>
              <a:custGeom>
                <a:rect b="b" l="l" r="r" t="t"/>
                <a:pathLst>
                  <a:path extrusionOk="0" h="1440" w="3918">
                    <a:moveTo>
                      <a:pt x="1721" y="0"/>
                    </a:moveTo>
                    <a:cubicBezTo>
                      <a:pt x="1391" y="0"/>
                      <a:pt x="1027" y="53"/>
                      <a:pt x="632" y="154"/>
                    </a:cubicBezTo>
                    <a:cubicBezTo>
                      <a:pt x="477" y="189"/>
                      <a:pt x="334" y="213"/>
                      <a:pt x="191" y="237"/>
                    </a:cubicBezTo>
                    <a:cubicBezTo>
                      <a:pt x="96" y="249"/>
                      <a:pt x="1" y="356"/>
                      <a:pt x="12" y="463"/>
                    </a:cubicBezTo>
                    <a:cubicBezTo>
                      <a:pt x="35" y="563"/>
                      <a:pt x="120" y="643"/>
                      <a:pt x="218" y="643"/>
                    </a:cubicBezTo>
                    <a:cubicBezTo>
                      <a:pt x="225" y="643"/>
                      <a:pt x="232" y="643"/>
                      <a:pt x="239" y="642"/>
                    </a:cubicBezTo>
                    <a:cubicBezTo>
                      <a:pt x="405" y="630"/>
                      <a:pt x="572" y="582"/>
                      <a:pt x="727" y="547"/>
                    </a:cubicBezTo>
                    <a:cubicBezTo>
                      <a:pt x="1080" y="460"/>
                      <a:pt x="1412" y="413"/>
                      <a:pt x="1708" y="413"/>
                    </a:cubicBezTo>
                    <a:cubicBezTo>
                      <a:pt x="1901" y="413"/>
                      <a:pt x="2079" y="433"/>
                      <a:pt x="2239" y="475"/>
                    </a:cubicBezTo>
                    <a:cubicBezTo>
                      <a:pt x="2727" y="606"/>
                      <a:pt x="3203" y="928"/>
                      <a:pt x="3561" y="1368"/>
                    </a:cubicBezTo>
                    <a:cubicBezTo>
                      <a:pt x="3608" y="1416"/>
                      <a:pt x="3668" y="1439"/>
                      <a:pt x="3703" y="1439"/>
                    </a:cubicBezTo>
                    <a:cubicBezTo>
                      <a:pt x="3751" y="1439"/>
                      <a:pt x="3799" y="1428"/>
                      <a:pt x="3822" y="1404"/>
                    </a:cubicBezTo>
                    <a:cubicBezTo>
                      <a:pt x="3918" y="1309"/>
                      <a:pt x="3918" y="1189"/>
                      <a:pt x="3858" y="1106"/>
                    </a:cubicBezTo>
                    <a:cubicBezTo>
                      <a:pt x="3441" y="594"/>
                      <a:pt x="2894" y="225"/>
                      <a:pt x="2322" y="70"/>
                    </a:cubicBezTo>
                    <a:cubicBezTo>
                      <a:pt x="2138" y="23"/>
                      <a:pt x="1937" y="0"/>
                      <a:pt x="1721" y="0"/>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3" name="Google Shape;153;p17"/>
              <p:cNvSpPr/>
              <p:nvPr/>
            </p:nvSpPr>
            <p:spPr>
              <a:xfrm>
                <a:off x="3198267" y="2744477"/>
                <a:ext cx="214378" cy="145279"/>
              </a:xfrm>
              <a:custGeom>
                <a:rect b="b" l="l" r="r" t="t"/>
                <a:pathLst>
                  <a:path extrusionOk="0" h="4575" w="6751">
                    <a:moveTo>
                      <a:pt x="4113" y="1"/>
                    </a:moveTo>
                    <a:cubicBezTo>
                      <a:pt x="3977" y="1"/>
                      <a:pt x="3841" y="10"/>
                      <a:pt x="3703" y="26"/>
                    </a:cubicBezTo>
                    <a:cubicBezTo>
                      <a:pt x="3060" y="74"/>
                      <a:pt x="2500" y="407"/>
                      <a:pt x="2060" y="1026"/>
                    </a:cubicBezTo>
                    <a:cubicBezTo>
                      <a:pt x="1786" y="1407"/>
                      <a:pt x="1643" y="1777"/>
                      <a:pt x="1607" y="1884"/>
                    </a:cubicBezTo>
                    <a:lnTo>
                      <a:pt x="1083" y="2693"/>
                    </a:lnTo>
                    <a:cubicBezTo>
                      <a:pt x="929" y="2241"/>
                      <a:pt x="786" y="1955"/>
                      <a:pt x="774" y="1943"/>
                    </a:cubicBezTo>
                    <a:cubicBezTo>
                      <a:pt x="742" y="1871"/>
                      <a:pt x="666" y="1837"/>
                      <a:pt x="595" y="1837"/>
                    </a:cubicBezTo>
                    <a:cubicBezTo>
                      <a:pt x="560" y="1837"/>
                      <a:pt x="527" y="1844"/>
                      <a:pt x="500" y="1860"/>
                    </a:cubicBezTo>
                    <a:cubicBezTo>
                      <a:pt x="393" y="1896"/>
                      <a:pt x="369" y="2039"/>
                      <a:pt x="417" y="2122"/>
                    </a:cubicBezTo>
                    <a:cubicBezTo>
                      <a:pt x="417" y="2134"/>
                      <a:pt x="869" y="3015"/>
                      <a:pt x="964" y="4158"/>
                    </a:cubicBezTo>
                    <a:cubicBezTo>
                      <a:pt x="810" y="4146"/>
                      <a:pt x="667" y="4098"/>
                      <a:pt x="560" y="4063"/>
                    </a:cubicBezTo>
                    <a:cubicBezTo>
                      <a:pt x="429" y="4003"/>
                      <a:pt x="381" y="3944"/>
                      <a:pt x="381" y="3920"/>
                    </a:cubicBezTo>
                    <a:cubicBezTo>
                      <a:pt x="381" y="3824"/>
                      <a:pt x="286" y="3729"/>
                      <a:pt x="191" y="3729"/>
                    </a:cubicBezTo>
                    <a:cubicBezTo>
                      <a:pt x="83" y="3729"/>
                      <a:pt x="0" y="3824"/>
                      <a:pt x="0" y="3920"/>
                    </a:cubicBezTo>
                    <a:cubicBezTo>
                      <a:pt x="0" y="4039"/>
                      <a:pt x="60" y="4265"/>
                      <a:pt x="393" y="4432"/>
                    </a:cubicBezTo>
                    <a:cubicBezTo>
                      <a:pt x="607" y="4515"/>
                      <a:pt x="893" y="4575"/>
                      <a:pt x="1191" y="4575"/>
                    </a:cubicBezTo>
                    <a:cubicBezTo>
                      <a:pt x="1488" y="4575"/>
                      <a:pt x="1750" y="4515"/>
                      <a:pt x="1976" y="4432"/>
                    </a:cubicBezTo>
                    <a:cubicBezTo>
                      <a:pt x="2334" y="4265"/>
                      <a:pt x="2381" y="4039"/>
                      <a:pt x="2381" y="3920"/>
                    </a:cubicBezTo>
                    <a:cubicBezTo>
                      <a:pt x="2381" y="3824"/>
                      <a:pt x="2286" y="3729"/>
                      <a:pt x="2179" y="3729"/>
                    </a:cubicBezTo>
                    <a:cubicBezTo>
                      <a:pt x="2084" y="3729"/>
                      <a:pt x="1988" y="3824"/>
                      <a:pt x="1988" y="3920"/>
                    </a:cubicBezTo>
                    <a:cubicBezTo>
                      <a:pt x="1988" y="3944"/>
                      <a:pt x="1941" y="4003"/>
                      <a:pt x="1810" y="4063"/>
                    </a:cubicBezTo>
                    <a:cubicBezTo>
                      <a:pt x="1691" y="4122"/>
                      <a:pt x="1548" y="4146"/>
                      <a:pt x="1381" y="4158"/>
                    </a:cubicBezTo>
                    <a:cubicBezTo>
                      <a:pt x="1345" y="3801"/>
                      <a:pt x="1286" y="3479"/>
                      <a:pt x="1226" y="3193"/>
                    </a:cubicBezTo>
                    <a:lnTo>
                      <a:pt x="1917" y="2158"/>
                    </a:lnTo>
                    <a:cubicBezTo>
                      <a:pt x="1941" y="2158"/>
                      <a:pt x="1976" y="2169"/>
                      <a:pt x="2048" y="2181"/>
                    </a:cubicBezTo>
                    <a:cubicBezTo>
                      <a:pt x="2167" y="2229"/>
                      <a:pt x="2334" y="2312"/>
                      <a:pt x="2512" y="2420"/>
                    </a:cubicBezTo>
                    <a:cubicBezTo>
                      <a:pt x="2977" y="2693"/>
                      <a:pt x="3584" y="3027"/>
                      <a:pt x="4251" y="3027"/>
                    </a:cubicBezTo>
                    <a:cubicBezTo>
                      <a:pt x="4477" y="3027"/>
                      <a:pt x="4715" y="2991"/>
                      <a:pt x="4953" y="2896"/>
                    </a:cubicBezTo>
                    <a:cubicBezTo>
                      <a:pt x="6441" y="2312"/>
                      <a:pt x="6739" y="431"/>
                      <a:pt x="6739" y="348"/>
                    </a:cubicBezTo>
                    <a:cubicBezTo>
                      <a:pt x="6751" y="312"/>
                      <a:pt x="6727" y="229"/>
                      <a:pt x="6644" y="193"/>
                    </a:cubicBezTo>
                    <a:cubicBezTo>
                      <a:pt x="6614" y="169"/>
                      <a:pt x="6578" y="157"/>
                      <a:pt x="6541" y="157"/>
                    </a:cubicBezTo>
                    <a:cubicBezTo>
                      <a:pt x="6504" y="157"/>
                      <a:pt x="6465" y="169"/>
                      <a:pt x="6429" y="193"/>
                    </a:cubicBezTo>
                    <a:cubicBezTo>
                      <a:pt x="6298" y="275"/>
                      <a:pt x="6157" y="307"/>
                      <a:pt x="5995" y="307"/>
                    </a:cubicBezTo>
                    <a:cubicBezTo>
                      <a:pt x="5805" y="307"/>
                      <a:pt x="5586" y="263"/>
                      <a:pt x="5322" y="205"/>
                    </a:cubicBezTo>
                    <a:cubicBezTo>
                      <a:pt x="5274" y="193"/>
                      <a:pt x="5239" y="193"/>
                      <a:pt x="5191" y="169"/>
                    </a:cubicBezTo>
                    <a:cubicBezTo>
                      <a:pt x="5177" y="166"/>
                      <a:pt x="5163" y="165"/>
                      <a:pt x="5149" y="165"/>
                    </a:cubicBezTo>
                    <a:cubicBezTo>
                      <a:pt x="5057" y="165"/>
                      <a:pt x="4974" y="231"/>
                      <a:pt x="4953" y="324"/>
                    </a:cubicBezTo>
                    <a:cubicBezTo>
                      <a:pt x="4917" y="431"/>
                      <a:pt x="5001" y="526"/>
                      <a:pt x="5096" y="562"/>
                    </a:cubicBezTo>
                    <a:cubicBezTo>
                      <a:pt x="5144" y="574"/>
                      <a:pt x="5191" y="574"/>
                      <a:pt x="5239" y="586"/>
                    </a:cubicBezTo>
                    <a:cubicBezTo>
                      <a:pt x="5513" y="648"/>
                      <a:pt x="5761" y="703"/>
                      <a:pt x="6002" y="703"/>
                    </a:cubicBezTo>
                    <a:cubicBezTo>
                      <a:pt x="6085" y="703"/>
                      <a:pt x="6168" y="697"/>
                      <a:pt x="6251" y="681"/>
                    </a:cubicBezTo>
                    <a:lnTo>
                      <a:pt x="6251" y="681"/>
                    </a:lnTo>
                    <a:cubicBezTo>
                      <a:pt x="6096" y="1217"/>
                      <a:pt x="5691" y="2217"/>
                      <a:pt x="4786" y="2550"/>
                    </a:cubicBezTo>
                    <a:cubicBezTo>
                      <a:pt x="4600" y="2622"/>
                      <a:pt x="4417" y="2652"/>
                      <a:pt x="4237" y="2652"/>
                    </a:cubicBezTo>
                    <a:cubicBezTo>
                      <a:pt x="3671" y="2652"/>
                      <a:pt x="3146" y="2351"/>
                      <a:pt x="2703" y="2098"/>
                    </a:cubicBezTo>
                    <a:cubicBezTo>
                      <a:pt x="2465" y="1955"/>
                      <a:pt x="2262" y="1836"/>
                      <a:pt x="2084" y="1777"/>
                    </a:cubicBezTo>
                    <a:cubicBezTo>
                      <a:pt x="2286" y="1336"/>
                      <a:pt x="2810" y="503"/>
                      <a:pt x="3727" y="431"/>
                    </a:cubicBezTo>
                    <a:cubicBezTo>
                      <a:pt x="3850" y="420"/>
                      <a:pt x="3970" y="415"/>
                      <a:pt x="4092" y="415"/>
                    </a:cubicBezTo>
                    <a:cubicBezTo>
                      <a:pt x="4241" y="415"/>
                      <a:pt x="4391" y="423"/>
                      <a:pt x="4548" y="443"/>
                    </a:cubicBezTo>
                    <a:cubicBezTo>
                      <a:pt x="4556" y="444"/>
                      <a:pt x="4564" y="444"/>
                      <a:pt x="4571" y="444"/>
                    </a:cubicBezTo>
                    <a:cubicBezTo>
                      <a:pt x="4670" y="444"/>
                      <a:pt x="4763" y="375"/>
                      <a:pt x="4774" y="264"/>
                    </a:cubicBezTo>
                    <a:cubicBezTo>
                      <a:pt x="4786" y="157"/>
                      <a:pt x="4715" y="50"/>
                      <a:pt x="4596" y="38"/>
                    </a:cubicBezTo>
                    <a:cubicBezTo>
                      <a:pt x="4430" y="13"/>
                      <a:pt x="4271" y="1"/>
                      <a:pt x="4113" y="1"/>
                    </a:cubicBezTo>
                    <a:close/>
                  </a:path>
                </a:pathLst>
              </a:custGeom>
              <a:solidFill>
                <a:schemeClr val="lt1"/>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
        <p:nvSpPr>
          <p:cNvPr id="154" name="Google Shape;154;p17"/>
          <p:cNvSpPr/>
          <p:nvPr/>
        </p:nvSpPr>
        <p:spPr>
          <a:xfrm>
            <a:off x="264675" y="5349100"/>
            <a:ext cx="2712300" cy="1877700"/>
          </a:xfrm>
          <a:prstGeom prst="roundRect">
            <a:avLst>
              <a:gd fmla="val 16667" name="adj"/>
            </a:avLst>
          </a:prstGeom>
          <a:solidFill>
            <a:schemeClr val="lt2"/>
          </a:solidFill>
          <a:ln cap="flat" cmpd="sng" w="28575">
            <a:solidFill>
              <a:srgbClr val="FC461A"/>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55" name="Google Shape;155;p17"/>
          <p:cNvGrpSpPr/>
          <p:nvPr/>
        </p:nvGrpSpPr>
        <p:grpSpPr>
          <a:xfrm>
            <a:off x="226525" y="5173799"/>
            <a:ext cx="426300" cy="424842"/>
            <a:chOff x="791325" y="2610875"/>
            <a:chExt cx="426300" cy="424800"/>
          </a:xfrm>
        </p:grpSpPr>
        <p:sp>
          <p:nvSpPr>
            <p:cNvPr id="156" name="Google Shape;156;p17"/>
            <p:cNvSpPr/>
            <p:nvPr/>
          </p:nvSpPr>
          <p:spPr>
            <a:xfrm>
              <a:off x="791325" y="2610875"/>
              <a:ext cx="426300" cy="424800"/>
            </a:xfrm>
            <a:prstGeom prst="ellipse">
              <a:avLst/>
            </a:prstGeom>
            <a:solidFill>
              <a:srgbClr val="FC461A"/>
            </a:solidFill>
            <a:ln cap="flat" cmpd="sng" w="28575">
              <a:solidFill>
                <a:srgbClr val="FFFFFF"/>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nvGrpSpPr>
            <p:cNvPr id="157" name="Google Shape;157;p17"/>
            <p:cNvGrpSpPr/>
            <p:nvPr/>
          </p:nvGrpSpPr>
          <p:grpSpPr>
            <a:xfrm>
              <a:off x="857092" y="2677419"/>
              <a:ext cx="294766" cy="291711"/>
              <a:chOff x="1745217" y="1515471"/>
              <a:chExt cx="343269" cy="342505"/>
            </a:xfrm>
          </p:grpSpPr>
          <p:sp>
            <p:nvSpPr>
              <p:cNvPr id="158" name="Google Shape;158;p17"/>
              <p:cNvSpPr/>
              <p:nvPr/>
            </p:nvSpPr>
            <p:spPr>
              <a:xfrm>
                <a:off x="1854448" y="1647096"/>
                <a:ext cx="22012" cy="21630"/>
              </a:xfrm>
              <a:custGeom>
                <a:rect b="b" l="l" r="r" t="t"/>
                <a:pathLst>
                  <a:path extrusionOk="0" h="679" w="691">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59" name="Google Shape;159;p17"/>
              <p:cNvSpPr/>
              <p:nvPr/>
            </p:nvSpPr>
            <p:spPr>
              <a:xfrm>
                <a:off x="1906021" y="1647096"/>
                <a:ext cx="21661" cy="21630"/>
              </a:xfrm>
              <a:custGeom>
                <a:rect b="b" l="l" r="r" t="t"/>
                <a:pathLst>
                  <a:path extrusionOk="0" h="679" w="68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0" name="Google Shape;160;p17"/>
              <p:cNvSpPr/>
              <p:nvPr/>
            </p:nvSpPr>
            <p:spPr>
              <a:xfrm>
                <a:off x="1956830" y="1647096"/>
                <a:ext cx="22044" cy="21630"/>
              </a:xfrm>
              <a:custGeom>
                <a:rect b="b" l="l" r="r" t="t"/>
                <a:pathLst>
                  <a:path extrusionOk="0" h="679" w="692">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sp>
            <p:nvSpPr>
              <p:cNvPr id="161" name="Google Shape;161;p17"/>
              <p:cNvSpPr/>
              <p:nvPr/>
            </p:nvSpPr>
            <p:spPr>
              <a:xfrm>
                <a:off x="1745217" y="1515471"/>
                <a:ext cx="343269" cy="342505"/>
              </a:xfrm>
              <a:custGeom>
                <a:rect b="b" l="l" r="r" t="t"/>
                <a:pathLst>
                  <a:path extrusionOk="0" h="10752" w="10776">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000000">
                  <a:alpha val="0"/>
                </a:srgbClr>
              </a:solidFill>
              <a:ln cap="flat" cmpd="sng" w="9525">
                <a:solidFill>
                  <a:schemeClr val="lt1"/>
                </a:solidFill>
                <a:prstDash val="solid"/>
                <a:round/>
                <a:headEnd len="sm" w="sm" type="none"/>
                <a:tailEnd len="sm" w="sm" type="none"/>
              </a:ln>
            </p:spPr>
            <p:txBody>
              <a:bodyPr anchorCtr="0" anchor="ctr" bIns="93500" lIns="93500" spcFirstLastPara="1" rIns="93500" wrap="square" tIns="93500">
                <a:noAutofit/>
              </a:bodyPr>
              <a:lstStyle/>
              <a:p>
                <a:pPr indent="0" lvl="0" marL="0" rtl="0" algn="l">
                  <a:spcBef>
                    <a:spcPts val="0"/>
                  </a:spcBef>
                  <a:spcAft>
                    <a:spcPts val="0"/>
                  </a:spcAft>
                  <a:buNone/>
                </a:pPr>
                <a:r>
                  <a:t/>
                </a:r>
                <a:endParaRPr/>
              </a:p>
            </p:txBody>
          </p:sp>
        </p:grpSp>
      </p:grpSp>
      <p:sp>
        <p:nvSpPr>
          <p:cNvPr id="162" name="Google Shape;162;p17"/>
          <p:cNvSpPr txBox="1"/>
          <p:nvPr/>
        </p:nvSpPr>
        <p:spPr>
          <a:xfrm>
            <a:off x="552625" y="5349100"/>
            <a:ext cx="2504100" cy="1881900"/>
          </a:xfrm>
          <a:prstGeom prst="rect">
            <a:avLst/>
          </a:prstGeom>
          <a:noFill/>
          <a:ln>
            <a:noFill/>
          </a:ln>
        </p:spPr>
        <p:txBody>
          <a:bodyPr anchorCtr="0" anchor="t" bIns="93500" lIns="93500" spcFirstLastPara="1" rIns="93500" wrap="square" tIns="93500">
            <a:spAutoFit/>
          </a:bodyPr>
          <a:lstStyle/>
          <a:p>
            <a:pPr indent="0" lvl="0" marL="0" rtl="0" algn="l">
              <a:spcBef>
                <a:spcPts val="0"/>
              </a:spcBef>
              <a:spcAft>
                <a:spcPts val="0"/>
              </a:spcAft>
              <a:buNone/>
            </a:pPr>
            <a:r>
              <a:rPr lang="en" sz="1000">
                <a:solidFill>
                  <a:srgbClr val="FC461A"/>
                </a:solidFill>
              </a:rPr>
              <a:t>Consider the following for class discussion:</a:t>
            </a:r>
            <a:endParaRPr sz="1000">
              <a:solidFill>
                <a:srgbClr val="FC461A"/>
              </a:solidFill>
            </a:endParaRPr>
          </a:p>
          <a:p>
            <a:pPr indent="-292100" lvl="0" marL="469900" rtl="0" algn="l">
              <a:spcBef>
                <a:spcPts val="0"/>
              </a:spcBef>
              <a:spcAft>
                <a:spcPts val="0"/>
              </a:spcAft>
              <a:buClr>
                <a:srgbClr val="FC461A"/>
              </a:buClr>
              <a:buSzPts val="1000"/>
              <a:buChar char="●"/>
            </a:pPr>
            <a:r>
              <a:rPr lang="en" sz="1000">
                <a:solidFill>
                  <a:srgbClr val="FC461A"/>
                </a:solidFill>
              </a:rPr>
              <a:t>The consequences  of governments not taking action when there is a crisis. How does that affect the people? </a:t>
            </a:r>
            <a:endParaRPr sz="1000">
              <a:solidFill>
                <a:srgbClr val="FC461A"/>
              </a:solidFill>
            </a:endParaRPr>
          </a:p>
          <a:p>
            <a:pPr indent="-292100" lvl="0" marL="469900" rtl="0" algn="l">
              <a:spcBef>
                <a:spcPts val="0"/>
              </a:spcBef>
              <a:spcAft>
                <a:spcPts val="0"/>
              </a:spcAft>
              <a:buClr>
                <a:srgbClr val="FC461A"/>
              </a:buClr>
              <a:buSzPts val="1000"/>
              <a:buChar char="●"/>
            </a:pPr>
            <a:r>
              <a:rPr lang="en" sz="1000">
                <a:solidFill>
                  <a:srgbClr val="FC461A"/>
                </a:solidFill>
              </a:rPr>
              <a:t>The importance of commerce to country’s economy led them to reopen even though it was dangerous. How do students feel about that? </a:t>
            </a:r>
            <a:endParaRPr sz="1000">
              <a:solidFill>
                <a:srgbClr val="FC461A"/>
              </a:solidFill>
            </a:endParaRPr>
          </a:p>
        </p:txBody>
      </p:sp>
      <p:sp>
        <p:nvSpPr>
          <p:cNvPr id="163" name="Google Shape;163;p17"/>
          <p:cNvSpPr/>
          <p:nvPr/>
        </p:nvSpPr>
        <p:spPr>
          <a:xfrm>
            <a:off x="278725" y="3604338"/>
            <a:ext cx="2712300" cy="1362900"/>
          </a:xfrm>
          <a:prstGeom prst="roundRect">
            <a:avLst>
              <a:gd fmla="val 16667" name="adj"/>
            </a:avLst>
          </a:prstGeom>
          <a:solidFill>
            <a:srgbClr val="EEEEEE"/>
          </a:solidFill>
          <a:ln cap="flat" cmpd="sng" w="28575">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7"/>
          <p:cNvSpPr txBox="1"/>
          <p:nvPr/>
        </p:nvSpPr>
        <p:spPr>
          <a:xfrm>
            <a:off x="428000" y="3573450"/>
            <a:ext cx="24663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38761D"/>
                </a:solidFill>
              </a:rPr>
              <a:t>It is important for students to have agency within SSI learning experiences. Activities that allow student to interact with and analyze data should be complemented by opportunities for them to examine their own opinions, perspectives, and values.</a:t>
            </a:r>
            <a:endParaRPr sz="1000">
              <a:solidFill>
                <a:srgbClr val="38761D"/>
              </a:solidFill>
            </a:endParaRPr>
          </a:p>
        </p:txBody>
      </p:sp>
      <p:sp>
        <p:nvSpPr>
          <p:cNvPr id="165" name="Google Shape;165;p17"/>
          <p:cNvSpPr/>
          <p:nvPr/>
        </p:nvSpPr>
        <p:spPr>
          <a:xfrm>
            <a:off x="48250" y="3508600"/>
            <a:ext cx="426300" cy="424800"/>
          </a:xfrm>
          <a:prstGeom prst="ellipse">
            <a:avLst/>
          </a:prstGeom>
          <a:solidFill>
            <a:srgbClr val="38761D"/>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6" name="Google Shape;166;p17"/>
          <p:cNvGrpSpPr/>
          <p:nvPr/>
        </p:nvGrpSpPr>
        <p:grpSpPr>
          <a:xfrm>
            <a:off x="113926" y="3592136"/>
            <a:ext cx="294949" cy="257729"/>
            <a:chOff x="6015523" y="3714217"/>
            <a:chExt cx="557665" cy="516387"/>
          </a:xfrm>
        </p:grpSpPr>
        <p:grpSp>
          <p:nvGrpSpPr>
            <p:cNvPr id="167" name="Google Shape;167;p17"/>
            <p:cNvGrpSpPr/>
            <p:nvPr/>
          </p:nvGrpSpPr>
          <p:grpSpPr>
            <a:xfrm>
              <a:off x="6036094" y="3716980"/>
              <a:ext cx="529822" cy="510480"/>
              <a:chOff x="3148311" y="-545634"/>
              <a:chExt cx="1006118" cy="969572"/>
            </a:xfrm>
          </p:grpSpPr>
          <p:sp>
            <p:nvSpPr>
              <p:cNvPr id="168" name="Google Shape;168;p17"/>
              <p:cNvSpPr/>
              <p:nvPr/>
            </p:nvSpPr>
            <p:spPr>
              <a:xfrm>
                <a:off x="3497808" y="-545634"/>
                <a:ext cx="152012" cy="122083"/>
              </a:xfrm>
              <a:custGeom>
                <a:rect b="b" l="l" r="r" t="t"/>
                <a:pathLst>
                  <a:path extrusionOk="0" h="11144" w="13876">
                    <a:moveTo>
                      <a:pt x="11055" y="0"/>
                    </a:moveTo>
                    <a:cubicBezTo>
                      <a:pt x="9600" y="71"/>
                      <a:pt x="8127" y="213"/>
                      <a:pt x="6654" y="426"/>
                    </a:cubicBezTo>
                    <a:cubicBezTo>
                      <a:pt x="4401" y="746"/>
                      <a:pt x="2165" y="1225"/>
                      <a:pt x="1" y="1863"/>
                    </a:cubicBezTo>
                    <a:lnTo>
                      <a:pt x="54" y="2307"/>
                    </a:lnTo>
                    <a:lnTo>
                      <a:pt x="2165" y="2396"/>
                    </a:lnTo>
                    <a:lnTo>
                      <a:pt x="1739" y="4117"/>
                    </a:lnTo>
                    <a:lnTo>
                      <a:pt x="3194" y="4401"/>
                    </a:lnTo>
                    <a:lnTo>
                      <a:pt x="1828" y="5146"/>
                    </a:lnTo>
                    <a:cubicBezTo>
                      <a:pt x="2893" y="6015"/>
                      <a:pt x="1207" y="7417"/>
                      <a:pt x="2538" y="8393"/>
                    </a:cubicBezTo>
                    <a:cubicBezTo>
                      <a:pt x="3088" y="8783"/>
                      <a:pt x="3088" y="9937"/>
                      <a:pt x="3301" y="10611"/>
                    </a:cubicBezTo>
                    <a:lnTo>
                      <a:pt x="6335" y="11143"/>
                    </a:lnTo>
                    <a:cubicBezTo>
                      <a:pt x="6583" y="10611"/>
                      <a:pt x="6832" y="10061"/>
                      <a:pt x="7098" y="9493"/>
                    </a:cubicBezTo>
                    <a:cubicBezTo>
                      <a:pt x="7670" y="8245"/>
                      <a:pt x="7649" y="6456"/>
                      <a:pt x="9632" y="6456"/>
                    </a:cubicBezTo>
                    <a:cubicBezTo>
                      <a:pt x="9679" y="6456"/>
                      <a:pt x="9728" y="6457"/>
                      <a:pt x="9777" y="6459"/>
                    </a:cubicBezTo>
                    <a:cubicBezTo>
                      <a:pt x="10380" y="5217"/>
                      <a:pt x="11410" y="4791"/>
                      <a:pt x="12723" y="4685"/>
                    </a:cubicBezTo>
                    <a:cubicBezTo>
                      <a:pt x="13113" y="4649"/>
                      <a:pt x="13450" y="3939"/>
                      <a:pt x="13876" y="3443"/>
                    </a:cubicBezTo>
                    <a:cubicBezTo>
                      <a:pt x="13166" y="2378"/>
                      <a:pt x="12687" y="1012"/>
                      <a:pt x="11729" y="391"/>
                    </a:cubicBezTo>
                    <a:cubicBezTo>
                      <a:pt x="11516" y="249"/>
                      <a:pt x="11285" y="125"/>
                      <a:pt x="11055" y="0"/>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7"/>
              <p:cNvSpPr/>
              <p:nvPr/>
            </p:nvSpPr>
            <p:spPr>
              <a:xfrm>
                <a:off x="3779659" y="-441254"/>
                <a:ext cx="74264" cy="69794"/>
              </a:xfrm>
              <a:custGeom>
                <a:rect b="b" l="l" r="r" t="t"/>
                <a:pathLst>
                  <a:path extrusionOk="0" h="6371" w="6779">
                    <a:moveTo>
                      <a:pt x="870" y="1"/>
                    </a:moveTo>
                    <a:lnTo>
                      <a:pt x="1" y="1154"/>
                    </a:lnTo>
                    <a:lnTo>
                      <a:pt x="1509" y="2698"/>
                    </a:lnTo>
                    <a:lnTo>
                      <a:pt x="2272" y="3283"/>
                    </a:lnTo>
                    <a:cubicBezTo>
                      <a:pt x="3567" y="3922"/>
                      <a:pt x="3301" y="5625"/>
                      <a:pt x="4436" y="6370"/>
                    </a:cubicBezTo>
                    <a:cubicBezTo>
                      <a:pt x="4880" y="5341"/>
                      <a:pt x="5838" y="5554"/>
                      <a:pt x="6654" y="5377"/>
                    </a:cubicBezTo>
                    <a:cubicBezTo>
                      <a:pt x="6778" y="4117"/>
                      <a:pt x="5732" y="3549"/>
                      <a:pt x="4933" y="3265"/>
                    </a:cubicBezTo>
                    <a:cubicBezTo>
                      <a:pt x="3762" y="2875"/>
                      <a:pt x="2928" y="2360"/>
                      <a:pt x="2325" y="1278"/>
                    </a:cubicBezTo>
                    <a:cubicBezTo>
                      <a:pt x="2023" y="746"/>
                      <a:pt x="1367" y="426"/>
                      <a:pt x="870" y="1"/>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7"/>
              <p:cNvSpPr/>
              <p:nvPr/>
            </p:nvSpPr>
            <p:spPr>
              <a:xfrm>
                <a:off x="3658562" y="-488295"/>
                <a:ext cx="47632" cy="25284"/>
              </a:xfrm>
              <a:custGeom>
                <a:rect b="b" l="l" r="r" t="t"/>
                <a:pathLst>
                  <a:path extrusionOk="0" h="2308" w="4348">
                    <a:moveTo>
                      <a:pt x="3957" y="1"/>
                    </a:moveTo>
                    <a:cubicBezTo>
                      <a:pt x="2680" y="355"/>
                      <a:pt x="1296" y="143"/>
                      <a:pt x="0" y="906"/>
                    </a:cubicBezTo>
                    <a:cubicBezTo>
                      <a:pt x="728" y="1651"/>
                      <a:pt x="728" y="1615"/>
                      <a:pt x="1544" y="1757"/>
                    </a:cubicBezTo>
                    <a:cubicBezTo>
                      <a:pt x="2147" y="1917"/>
                      <a:pt x="2733" y="2094"/>
                      <a:pt x="3318" y="2307"/>
                    </a:cubicBezTo>
                    <a:lnTo>
                      <a:pt x="4348" y="639"/>
                    </a:lnTo>
                    <a:lnTo>
                      <a:pt x="3957" y="1"/>
                    </a:ln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
              <p:cNvSpPr/>
              <p:nvPr/>
            </p:nvSpPr>
            <p:spPr>
              <a:xfrm>
                <a:off x="3773239" y="-411709"/>
                <a:ext cx="34223" cy="31496"/>
              </a:xfrm>
              <a:custGeom>
                <a:rect b="b" l="l" r="r" t="t"/>
                <a:pathLst>
                  <a:path extrusionOk="0" h="2875" w="3124">
                    <a:moveTo>
                      <a:pt x="2095" y="1"/>
                    </a:moveTo>
                    <a:lnTo>
                      <a:pt x="1" y="1030"/>
                    </a:lnTo>
                    <a:cubicBezTo>
                      <a:pt x="498" y="1455"/>
                      <a:pt x="782" y="1615"/>
                      <a:pt x="941" y="1864"/>
                    </a:cubicBezTo>
                    <a:cubicBezTo>
                      <a:pt x="1119" y="2112"/>
                      <a:pt x="1154" y="2449"/>
                      <a:pt x="1279" y="2875"/>
                    </a:cubicBezTo>
                    <a:lnTo>
                      <a:pt x="3124" y="2467"/>
                    </a:lnTo>
                    <a:lnTo>
                      <a:pt x="2858" y="586"/>
                    </a:lnTo>
                    <a:lnTo>
                      <a:pt x="2095" y="1"/>
                    </a:ln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a:off x="3776942" y="-526397"/>
                <a:ext cx="377487" cy="831956"/>
              </a:xfrm>
              <a:custGeom>
                <a:rect b="b" l="l" r="r" t="t"/>
                <a:pathLst>
                  <a:path extrusionOk="0" h="75943" w="34458">
                    <a:moveTo>
                      <a:pt x="8836" y="6211"/>
                    </a:moveTo>
                    <a:cubicBezTo>
                      <a:pt x="10061" y="6371"/>
                      <a:pt x="10061" y="6371"/>
                      <a:pt x="12438" y="9352"/>
                    </a:cubicBezTo>
                    <a:lnTo>
                      <a:pt x="10930" y="10416"/>
                    </a:lnTo>
                    <a:cubicBezTo>
                      <a:pt x="10646" y="10044"/>
                      <a:pt x="9244" y="10079"/>
                      <a:pt x="10309" y="8997"/>
                    </a:cubicBezTo>
                    <a:lnTo>
                      <a:pt x="8836" y="6211"/>
                    </a:lnTo>
                    <a:close/>
                    <a:moveTo>
                      <a:pt x="13237" y="17585"/>
                    </a:moveTo>
                    <a:cubicBezTo>
                      <a:pt x="14213" y="18330"/>
                      <a:pt x="14976" y="19235"/>
                      <a:pt x="15951" y="19572"/>
                    </a:cubicBezTo>
                    <a:cubicBezTo>
                      <a:pt x="17034" y="19945"/>
                      <a:pt x="17548" y="20761"/>
                      <a:pt x="18294" y="21506"/>
                    </a:cubicBezTo>
                    <a:lnTo>
                      <a:pt x="16892" y="22216"/>
                    </a:lnTo>
                    <a:lnTo>
                      <a:pt x="19092" y="23440"/>
                    </a:lnTo>
                    <a:lnTo>
                      <a:pt x="18826" y="19359"/>
                    </a:lnTo>
                    <a:lnTo>
                      <a:pt x="18826" y="19359"/>
                    </a:lnTo>
                    <a:cubicBezTo>
                      <a:pt x="19500" y="20264"/>
                      <a:pt x="19890" y="20867"/>
                      <a:pt x="20352" y="21382"/>
                    </a:cubicBezTo>
                    <a:cubicBezTo>
                      <a:pt x="20813" y="21914"/>
                      <a:pt x="21328" y="22340"/>
                      <a:pt x="22091" y="23050"/>
                    </a:cubicBezTo>
                    <a:lnTo>
                      <a:pt x="22587" y="21346"/>
                    </a:lnTo>
                    <a:lnTo>
                      <a:pt x="25267" y="23742"/>
                    </a:lnTo>
                    <a:lnTo>
                      <a:pt x="26402" y="22713"/>
                    </a:lnTo>
                    <a:lnTo>
                      <a:pt x="27999" y="26261"/>
                    </a:lnTo>
                    <a:cubicBezTo>
                      <a:pt x="27384" y="26597"/>
                      <a:pt x="26823" y="26720"/>
                      <a:pt x="26292" y="26720"/>
                    </a:cubicBezTo>
                    <a:cubicBezTo>
                      <a:pt x="24969" y="26720"/>
                      <a:pt x="23833" y="25957"/>
                      <a:pt x="22516" y="25818"/>
                    </a:cubicBezTo>
                    <a:cubicBezTo>
                      <a:pt x="22516" y="26527"/>
                      <a:pt x="22499" y="27131"/>
                      <a:pt x="22499" y="27787"/>
                    </a:cubicBezTo>
                    <a:cubicBezTo>
                      <a:pt x="22392" y="27787"/>
                      <a:pt x="22270" y="27819"/>
                      <a:pt x="22169" y="27819"/>
                    </a:cubicBezTo>
                    <a:cubicBezTo>
                      <a:pt x="22118" y="27819"/>
                      <a:pt x="22073" y="27811"/>
                      <a:pt x="22037" y="27787"/>
                    </a:cubicBezTo>
                    <a:cubicBezTo>
                      <a:pt x="21133" y="27288"/>
                      <a:pt x="20502" y="26308"/>
                      <a:pt x="19338" y="26308"/>
                    </a:cubicBezTo>
                    <a:cubicBezTo>
                      <a:pt x="19178" y="26308"/>
                      <a:pt x="19008" y="26327"/>
                      <a:pt x="18826" y="26368"/>
                    </a:cubicBezTo>
                    <a:cubicBezTo>
                      <a:pt x="18808" y="26372"/>
                      <a:pt x="18788" y="26375"/>
                      <a:pt x="18768" y="26375"/>
                    </a:cubicBezTo>
                    <a:cubicBezTo>
                      <a:pt x="18417" y="26375"/>
                      <a:pt x="17797" y="25667"/>
                      <a:pt x="17495" y="25197"/>
                    </a:cubicBezTo>
                    <a:cubicBezTo>
                      <a:pt x="16998" y="24416"/>
                      <a:pt x="16661" y="23529"/>
                      <a:pt x="16360" y="22925"/>
                    </a:cubicBezTo>
                    <a:cubicBezTo>
                      <a:pt x="16129" y="22764"/>
                      <a:pt x="15928" y="22701"/>
                      <a:pt x="15748" y="22701"/>
                    </a:cubicBezTo>
                    <a:cubicBezTo>
                      <a:pt x="15114" y="22701"/>
                      <a:pt x="14724" y="23479"/>
                      <a:pt x="14110" y="23479"/>
                    </a:cubicBezTo>
                    <a:cubicBezTo>
                      <a:pt x="13959" y="23479"/>
                      <a:pt x="13794" y="23432"/>
                      <a:pt x="13609" y="23316"/>
                    </a:cubicBezTo>
                    <a:cubicBezTo>
                      <a:pt x="13398" y="23182"/>
                      <a:pt x="13213" y="23127"/>
                      <a:pt x="13048" y="23127"/>
                    </a:cubicBezTo>
                    <a:cubicBezTo>
                      <a:pt x="12310" y="23127"/>
                      <a:pt x="11952" y="24236"/>
                      <a:pt x="11285" y="24540"/>
                    </a:cubicBezTo>
                    <a:cubicBezTo>
                      <a:pt x="10309" y="24984"/>
                      <a:pt x="9475" y="24913"/>
                      <a:pt x="8357" y="25126"/>
                    </a:cubicBezTo>
                    <a:cubicBezTo>
                      <a:pt x="8712" y="23440"/>
                      <a:pt x="10007" y="23263"/>
                      <a:pt x="10877" y="22588"/>
                    </a:cubicBezTo>
                    <a:cubicBezTo>
                      <a:pt x="9333" y="21453"/>
                      <a:pt x="11161" y="20583"/>
                      <a:pt x="11107" y="19732"/>
                    </a:cubicBezTo>
                    <a:cubicBezTo>
                      <a:pt x="10966" y="17815"/>
                      <a:pt x="13183" y="19075"/>
                      <a:pt x="13237" y="17585"/>
                    </a:cubicBezTo>
                    <a:close/>
                    <a:moveTo>
                      <a:pt x="444" y="1"/>
                    </a:moveTo>
                    <a:lnTo>
                      <a:pt x="444" y="1"/>
                    </a:lnTo>
                    <a:cubicBezTo>
                      <a:pt x="373" y="746"/>
                      <a:pt x="0" y="1438"/>
                      <a:pt x="1278" y="1758"/>
                    </a:cubicBezTo>
                    <a:cubicBezTo>
                      <a:pt x="2147" y="1953"/>
                      <a:pt x="2662" y="2929"/>
                      <a:pt x="2857" y="3869"/>
                    </a:cubicBezTo>
                    <a:cubicBezTo>
                      <a:pt x="3034" y="4756"/>
                      <a:pt x="3123" y="5643"/>
                      <a:pt x="3247" y="6530"/>
                    </a:cubicBezTo>
                    <a:lnTo>
                      <a:pt x="3549" y="6140"/>
                    </a:lnTo>
                    <a:lnTo>
                      <a:pt x="5412" y="8145"/>
                    </a:lnTo>
                    <a:lnTo>
                      <a:pt x="6654" y="6903"/>
                    </a:lnTo>
                    <a:lnTo>
                      <a:pt x="8393" y="10505"/>
                    </a:lnTo>
                    <a:lnTo>
                      <a:pt x="6654" y="14426"/>
                    </a:lnTo>
                    <a:lnTo>
                      <a:pt x="5944" y="14036"/>
                    </a:lnTo>
                    <a:cubicBezTo>
                      <a:pt x="5678" y="14338"/>
                      <a:pt x="5447" y="14657"/>
                      <a:pt x="5252" y="14976"/>
                    </a:cubicBezTo>
                    <a:cubicBezTo>
                      <a:pt x="5163" y="15154"/>
                      <a:pt x="5217" y="15402"/>
                      <a:pt x="5199" y="15615"/>
                    </a:cubicBezTo>
                    <a:cubicBezTo>
                      <a:pt x="7346" y="16591"/>
                      <a:pt x="7701" y="17017"/>
                      <a:pt x="8162" y="19004"/>
                    </a:cubicBezTo>
                    <a:lnTo>
                      <a:pt x="4471" y="18827"/>
                    </a:lnTo>
                    <a:lnTo>
                      <a:pt x="4471" y="18827"/>
                    </a:lnTo>
                    <a:cubicBezTo>
                      <a:pt x="4755" y="21754"/>
                      <a:pt x="5057" y="22606"/>
                      <a:pt x="6193" y="24114"/>
                    </a:cubicBezTo>
                    <a:lnTo>
                      <a:pt x="7754" y="24061"/>
                    </a:lnTo>
                    <a:lnTo>
                      <a:pt x="7754" y="24061"/>
                    </a:lnTo>
                    <a:cubicBezTo>
                      <a:pt x="8073" y="25480"/>
                      <a:pt x="7914" y="26740"/>
                      <a:pt x="6920" y="27379"/>
                    </a:cubicBezTo>
                    <a:cubicBezTo>
                      <a:pt x="5518" y="28319"/>
                      <a:pt x="7026" y="29703"/>
                      <a:pt x="5962" y="30857"/>
                    </a:cubicBezTo>
                    <a:cubicBezTo>
                      <a:pt x="4241" y="32720"/>
                      <a:pt x="3850" y="35399"/>
                      <a:pt x="2644" y="37812"/>
                    </a:cubicBezTo>
                    <a:lnTo>
                      <a:pt x="4471" y="38380"/>
                    </a:lnTo>
                    <a:cubicBezTo>
                      <a:pt x="4400" y="39161"/>
                      <a:pt x="4436" y="40012"/>
                      <a:pt x="4259" y="40829"/>
                    </a:cubicBezTo>
                    <a:cubicBezTo>
                      <a:pt x="3939" y="42319"/>
                      <a:pt x="4329" y="43579"/>
                      <a:pt x="5252" y="44732"/>
                    </a:cubicBezTo>
                    <a:cubicBezTo>
                      <a:pt x="5838" y="45460"/>
                      <a:pt x="6370" y="46240"/>
                      <a:pt x="7026" y="46932"/>
                    </a:cubicBezTo>
                    <a:cubicBezTo>
                      <a:pt x="7789" y="47731"/>
                      <a:pt x="9209" y="47678"/>
                      <a:pt x="9670" y="48920"/>
                    </a:cubicBezTo>
                    <a:cubicBezTo>
                      <a:pt x="9723" y="49026"/>
                      <a:pt x="9812" y="49097"/>
                      <a:pt x="9919" y="49132"/>
                    </a:cubicBezTo>
                    <a:cubicBezTo>
                      <a:pt x="10191" y="49213"/>
                      <a:pt x="10478" y="49350"/>
                      <a:pt x="10740" y="49350"/>
                    </a:cubicBezTo>
                    <a:cubicBezTo>
                      <a:pt x="10768" y="49350"/>
                      <a:pt x="10796" y="49349"/>
                      <a:pt x="10824" y="49345"/>
                    </a:cubicBezTo>
                    <a:cubicBezTo>
                      <a:pt x="11569" y="49257"/>
                      <a:pt x="12279" y="49257"/>
                      <a:pt x="12917" y="48547"/>
                    </a:cubicBezTo>
                    <a:cubicBezTo>
                      <a:pt x="12958" y="48500"/>
                      <a:pt x="13033" y="48481"/>
                      <a:pt x="13131" y="48481"/>
                    </a:cubicBezTo>
                    <a:cubicBezTo>
                      <a:pt x="13526" y="48481"/>
                      <a:pt x="14291" y="48790"/>
                      <a:pt x="14670" y="48790"/>
                    </a:cubicBezTo>
                    <a:cubicBezTo>
                      <a:pt x="14764" y="48790"/>
                      <a:pt x="14834" y="48771"/>
                      <a:pt x="14869" y="48724"/>
                    </a:cubicBezTo>
                    <a:cubicBezTo>
                      <a:pt x="15721" y="47642"/>
                      <a:pt x="16892" y="47944"/>
                      <a:pt x="17921" y="47695"/>
                    </a:cubicBezTo>
                    <a:cubicBezTo>
                      <a:pt x="17948" y="47687"/>
                      <a:pt x="17976" y="47684"/>
                      <a:pt x="18005" y="47684"/>
                    </a:cubicBezTo>
                    <a:cubicBezTo>
                      <a:pt x="18165" y="47684"/>
                      <a:pt x="18357" y="47795"/>
                      <a:pt x="18613" y="47855"/>
                    </a:cubicBezTo>
                    <a:cubicBezTo>
                      <a:pt x="18550" y="48716"/>
                      <a:pt x="18847" y="48890"/>
                      <a:pt x="19260" y="48890"/>
                    </a:cubicBezTo>
                    <a:cubicBezTo>
                      <a:pt x="19540" y="48890"/>
                      <a:pt x="19874" y="48810"/>
                      <a:pt x="20185" y="48810"/>
                    </a:cubicBezTo>
                    <a:cubicBezTo>
                      <a:pt x="20457" y="48810"/>
                      <a:pt x="20713" y="48871"/>
                      <a:pt x="20902" y="49097"/>
                    </a:cubicBezTo>
                    <a:cubicBezTo>
                      <a:pt x="20831" y="49558"/>
                      <a:pt x="20902" y="50233"/>
                      <a:pt x="20636" y="50765"/>
                    </a:cubicBezTo>
                    <a:cubicBezTo>
                      <a:pt x="20228" y="51546"/>
                      <a:pt x="21150" y="52592"/>
                      <a:pt x="20068" y="53178"/>
                    </a:cubicBezTo>
                    <a:cubicBezTo>
                      <a:pt x="21771" y="55112"/>
                      <a:pt x="20955" y="57649"/>
                      <a:pt x="21594" y="59424"/>
                    </a:cubicBezTo>
                    <a:cubicBezTo>
                      <a:pt x="20742" y="61713"/>
                      <a:pt x="19589" y="63327"/>
                      <a:pt x="19624" y="65776"/>
                    </a:cubicBezTo>
                    <a:cubicBezTo>
                      <a:pt x="19678" y="68597"/>
                      <a:pt x="18453" y="71436"/>
                      <a:pt x="17406" y="74168"/>
                    </a:cubicBezTo>
                    <a:cubicBezTo>
                      <a:pt x="17247" y="74577"/>
                      <a:pt x="17158" y="75002"/>
                      <a:pt x="16910" y="75943"/>
                    </a:cubicBezTo>
                    <a:cubicBezTo>
                      <a:pt x="28177" y="66379"/>
                      <a:pt x="34458" y="51617"/>
                      <a:pt x="32258" y="36144"/>
                    </a:cubicBezTo>
                    <a:cubicBezTo>
                      <a:pt x="29756" y="18472"/>
                      <a:pt x="16874" y="4756"/>
                      <a:pt x="444" y="1"/>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
              <p:cNvSpPr/>
              <p:nvPr/>
            </p:nvSpPr>
            <p:spPr>
              <a:xfrm>
                <a:off x="3352414" y="12491"/>
                <a:ext cx="353584" cy="411448"/>
              </a:xfrm>
              <a:custGeom>
                <a:rect b="b" l="l" r="r" t="t"/>
                <a:pathLst>
                  <a:path extrusionOk="0" h="37558" w="32276">
                    <a:moveTo>
                      <a:pt x="3376" y="1"/>
                    </a:moveTo>
                    <a:cubicBezTo>
                      <a:pt x="3358" y="1"/>
                      <a:pt x="3345" y="4"/>
                      <a:pt x="3336" y="12"/>
                    </a:cubicBezTo>
                    <a:cubicBezTo>
                      <a:pt x="905" y="2621"/>
                      <a:pt x="905" y="2621"/>
                      <a:pt x="1243" y="6400"/>
                    </a:cubicBezTo>
                    <a:cubicBezTo>
                      <a:pt x="1260" y="6595"/>
                      <a:pt x="1118" y="6790"/>
                      <a:pt x="1065" y="7003"/>
                    </a:cubicBezTo>
                    <a:cubicBezTo>
                      <a:pt x="693" y="8405"/>
                      <a:pt x="338" y="9807"/>
                      <a:pt x="1" y="11155"/>
                    </a:cubicBezTo>
                    <a:lnTo>
                      <a:pt x="1118" y="14012"/>
                    </a:lnTo>
                    <a:cubicBezTo>
                      <a:pt x="2147" y="15148"/>
                      <a:pt x="3106" y="16283"/>
                      <a:pt x="4188" y="17330"/>
                    </a:cubicBezTo>
                    <a:cubicBezTo>
                      <a:pt x="5271" y="18413"/>
                      <a:pt x="5677" y="20424"/>
                      <a:pt x="7592" y="20424"/>
                    </a:cubicBezTo>
                    <a:cubicBezTo>
                      <a:pt x="7779" y="20424"/>
                      <a:pt x="7980" y="20405"/>
                      <a:pt x="8198" y="20364"/>
                    </a:cubicBezTo>
                    <a:cubicBezTo>
                      <a:pt x="9263" y="21234"/>
                      <a:pt x="10735" y="21553"/>
                      <a:pt x="11179" y="23221"/>
                    </a:cubicBezTo>
                    <a:cubicBezTo>
                      <a:pt x="11587" y="24711"/>
                      <a:pt x="12669" y="26024"/>
                      <a:pt x="13024" y="27515"/>
                    </a:cubicBezTo>
                    <a:cubicBezTo>
                      <a:pt x="13361" y="28863"/>
                      <a:pt x="14461" y="29662"/>
                      <a:pt x="14834" y="30780"/>
                    </a:cubicBezTo>
                    <a:cubicBezTo>
                      <a:pt x="15278" y="32128"/>
                      <a:pt x="15970" y="33246"/>
                      <a:pt x="16573" y="34470"/>
                    </a:cubicBezTo>
                    <a:cubicBezTo>
                      <a:pt x="17070" y="35428"/>
                      <a:pt x="18223" y="35038"/>
                      <a:pt x="18525" y="36191"/>
                    </a:cubicBezTo>
                    <a:cubicBezTo>
                      <a:pt x="18631" y="36564"/>
                      <a:pt x="18844" y="36901"/>
                      <a:pt x="19146" y="37185"/>
                    </a:cubicBezTo>
                    <a:cubicBezTo>
                      <a:pt x="20299" y="37345"/>
                      <a:pt x="21470" y="37469"/>
                      <a:pt x="22659" y="37558"/>
                    </a:cubicBezTo>
                    <a:cubicBezTo>
                      <a:pt x="22559" y="37158"/>
                      <a:pt x="22490" y="36790"/>
                      <a:pt x="21808" y="36790"/>
                    </a:cubicBezTo>
                    <a:cubicBezTo>
                      <a:pt x="21763" y="36790"/>
                      <a:pt x="21716" y="36791"/>
                      <a:pt x="21665" y="36795"/>
                    </a:cubicBezTo>
                    <a:cubicBezTo>
                      <a:pt x="21645" y="36796"/>
                      <a:pt x="21626" y="36796"/>
                      <a:pt x="21608" y="36796"/>
                    </a:cubicBezTo>
                    <a:cubicBezTo>
                      <a:pt x="20725" y="36796"/>
                      <a:pt x="22437" y="35547"/>
                      <a:pt x="21115" y="35251"/>
                    </a:cubicBezTo>
                    <a:cubicBezTo>
                      <a:pt x="20388" y="35073"/>
                      <a:pt x="22109" y="33707"/>
                      <a:pt x="20725" y="33246"/>
                    </a:cubicBezTo>
                    <a:lnTo>
                      <a:pt x="20920" y="32980"/>
                    </a:lnTo>
                    <a:lnTo>
                      <a:pt x="22783" y="32394"/>
                    </a:lnTo>
                    <a:lnTo>
                      <a:pt x="21860" y="30017"/>
                    </a:lnTo>
                    <a:lnTo>
                      <a:pt x="23191" y="29839"/>
                    </a:lnTo>
                    <a:cubicBezTo>
                      <a:pt x="23599" y="29041"/>
                      <a:pt x="24007" y="28313"/>
                      <a:pt x="24380" y="27550"/>
                    </a:cubicBezTo>
                    <a:cubicBezTo>
                      <a:pt x="24646" y="26982"/>
                      <a:pt x="25178" y="26308"/>
                      <a:pt x="25036" y="25829"/>
                    </a:cubicBezTo>
                    <a:cubicBezTo>
                      <a:pt x="24451" y="23718"/>
                      <a:pt x="26083" y="22972"/>
                      <a:pt x="27343" y="22529"/>
                    </a:cubicBezTo>
                    <a:cubicBezTo>
                      <a:pt x="28603" y="22068"/>
                      <a:pt x="29082" y="21482"/>
                      <a:pt x="29242" y="20311"/>
                    </a:cubicBezTo>
                    <a:cubicBezTo>
                      <a:pt x="29419" y="19069"/>
                      <a:pt x="29809" y="17862"/>
                      <a:pt x="29898" y="16620"/>
                    </a:cubicBezTo>
                    <a:cubicBezTo>
                      <a:pt x="29987" y="15467"/>
                      <a:pt x="30005" y="14438"/>
                      <a:pt x="31087" y="13675"/>
                    </a:cubicBezTo>
                    <a:cubicBezTo>
                      <a:pt x="31442" y="13444"/>
                      <a:pt x="31531" y="12788"/>
                      <a:pt x="31655" y="12309"/>
                    </a:cubicBezTo>
                    <a:cubicBezTo>
                      <a:pt x="32276" y="10144"/>
                      <a:pt x="31868" y="9612"/>
                      <a:pt x="29490" y="9133"/>
                    </a:cubicBezTo>
                    <a:cubicBezTo>
                      <a:pt x="29100" y="9062"/>
                      <a:pt x="28816" y="8494"/>
                      <a:pt x="28266" y="7926"/>
                    </a:cubicBezTo>
                    <a:lnTo>
                      <a:pt x="24895" y="8778"/>
                    </a:lnTo>
                    <a:cubicBezTo>
                      <a:pt x="24522" y="7678"/>
                      <a:pt x="23315" y="7678"/>
                      <a:pt x="22215" y="7465"/>
                    </a:cubicBezTo>
                    <a:lnTo>
                      <a:pt x="21647" y="8157"/>
                    </a:lnTo>
                    <a:lnTo>
                      <a:pt x="18063" y="3597"/>
                    </a:lnTo>
                    <a:cubicBezTo>
                      <a:pt x="16840" y="3528"/>
                      <a:pt x="15905" y="3374"/>
                      <a:pt x="15067" y="3374"/>
                    </a:cubicBezTo>
                    <a:cubicBezTo>
                      <a:pt x="14823" y="3374"/>
                      <a:pt x="14587" y="3387"/>
                      <a:pt x="14355" y="3419"/>
                    </a:cubicBezTo>
                    <a:cubicBezTo>
                      <a:pt x="14295" y="3427"/>
                      <a:pt x="14238" y="3430"/>
                      <a:pt x="14183" y="3430"/>
                    </a:cubicBezTo>
                    <a:cubicBezTo>
                      <a:pt x="13092" y="3430"/>
                      <a:pt x="13035" y="1981"/>
                      <a:pt x="11835" y="1964"/>
                    </a:cubicBezTo>
                    <a:cubicBezTo>
                      <a:pt x="11108" y="1964"/>
                      <a:pt x="9901" y="1467"/>
                      <a:pt x="9582" y="438"/>
                    </a:cubicBezTo>
                    <a:cubicBezTo>
                      <a:pt x="8677" y="793"/>
                      <a:pt x="7914" y="1361"/>
                      <a:pt x="7133" y="1361"/>
                    </a:cubicBezTo>
                    <a:cubicBezTo>
                      <a:pt x="7119" y="1361"/>
                      <a:pt x="7105" y="1361"/>
                      <a:pt x="7091" y="1361"/>
                    </a:cubicBezTo>
                    <a:cubicBezTo>
                      <a:pt x="6288" y="1361"/>
                      <a:pt x="5470" y="877"/>
                      <a:pt x="4703" y="616"/>
                    </a:cubicBezTo>
                    <a:lnTo>
                      <a:pt x="4170" y="1184"/>
                    </a:lnTo>
                    <a:lnTo>
                      <a:pt x="3585" y="48"/>
                    </a:lnTo>
                    <a:cubicBezTo>
                      <a:pt x="3517" y="34"/>
                      <a:pt x="3429" y="1"/>
                      <a:pt x="3376" y="1"/>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7"/>
              <p:cNvSpPr/>
              <p:nvPr/>
            </p:nvSpPr>
            <p:spPr>
              <a:xfrm>
                <a:off x="3289631" y="-66747"/>
                <a:ext cx="64547" cy="26511"/>
              </a:xfrm>
              <a:custGeom>
                <a:rect b="b" l="l" r="r" t="t"/>
                <a:pathLst>
                  <a:path extrusionOk="0" h="2420" w="5892">
                    <a:moveTo>
                      <a:pt x="2076" y="1"/>
                    </a:moveTo>
                    <a:cubicBezTo>
                      <a:pt x="1454" y="1"/>
                      <a:pt x="791" y="230"/>
                      <a:pt x="0" y="592"/>
                    </a:cubicBezTo>
                    <a:cubicBezTo>
                      <a:pt x="564" y="957"/>
                      <a:pt x="1113" y="1415"/>
                      <a:pt x="1254" y="1415"/>
                    </a:cubicBezTo>
                    <a:cubicBezTo>
                      <a:pt x="1264" y="1415"/>
                      <a:pt x="1272" y="1412"/>
                      <a:pt x="1278" y="1408"/>
                    </a:cubicBezTo>
                    <a:cubicBezTo>
                      <a:pt x="1606" y="1108"/>
                      <a:pt x="1874" y="952"/>
                      <a:pt x="2167" y="952"/>
                    </a:cubicBezTo>
                    <a:cubicBezTo>
                      <a:pt x="2429" y="952"/>
                      <a:pt x="2710" y="1077"/>
                      <a:pt x="3070" y="1337"/>
                    </a:cubicBezTo>
                    <a:cubicBezTo>
                      <a:pt x="3815" y="1869"/>
                      <a:pt x="4773" y="2011"/>
                      <a:pt x="5838" y="2419"/>
                    </a:cubicBezTo>
                    <a:lnTo>
                      <a:pt x="5891" y="1071"/>
                    </a:lnTo>
                    <a:cubicBezTo>
                      <a:pt x="5040" y="893"/>
                      <a:pt x="4170" y="964"/>
                      <a:pt x="3656" y="574"/>
                    </a:cubicBezTo>
                    <a:cubicBezTo>
                      <a:pt x="3121" y="171"/>
                      <a:pt x="2614" y="1"/>
                      <a:pt x="2076" y="1"/>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7"/>
              <p:cNvSpPr/>
              <p:nvPr/>
            </p:nvSpPr>
            <p:spPr>
              <a:xfrm>
                <a:off x="3368156" y="-47247"/>
                <a:ext cx="67855" cy="22556"/>
              </a:xfrm>
              <a:custGeom>
                <a:rect b="b" l="l" r="r" t="t"/>
                <a:pathLst>
                  <a:path extrusionOk="0" h="2059" w="6194">
                    <a:moveTo>
                      <a:pt x="6193" y="0"/>
                    </a:moveTo>
                    <a:lnTo>
                      <a:pt x="6193" y="0"/>
                    </a:lnTo>
                    <a:cubicBezTo>
                      <a:pt x="4801" y="195"/>
                      <a:pt x="3970" y="433"/>
                      <a:pt x="3202" y="433"/>
                    </a:cubicBezTo>
                    <a:cubicBezTo>
                      <a:pt x="3128" y="433"/>
                      <a:pt x="3055" y="431"/>
                      <a:pt x="2982" y="426"/>
                    </a:cubicBezTo>
                    <a:cubicBezTo>
                      <a:pt x="2453" y="395"/>
                      <a:pt x="1944" y="74"/>
                      <a:pt x="1353" y="74"/>
                    </a:cubicBezTo>
                    <a:cubicBezTo>
                      <a:pt x="951" y="74"/>
                      <a:pt x="511" y="222"/>
                      <a:pt x="1" y="710"/>
                    </a:cubicBezTo>
                    <a:lnTo>
                      <a:pt x="1473" y="2059"/>
                    </a:lnTo>
                    <a:cubicBezTo>
                      <a:pt x="2432" y="409"/>
                      <a:pt x="4472" y="1526"/>
                      <a:pt x="6193" y="0"/>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7"/>
              <p:cNvSpPr/>
              <p:nvPr/>
            </p:nvSpPr>
            <p:spPr>
              <a:xfrm>
                <a:off x="3466707" y="-328516"/>
                <a:ext cx="37532" cy="23334"/>
              </a:xfrm>
              <a:custGeom>
                <a:rect b="b" l="l" r="r" t="t"/>
                <a:pathLst>
                  <a:path extrusionOk="0" h="2130" w="3426">
                    <a:moveTo>
                      <a:pt x="1473" y="1"/>
                    </a:moveTo>
                    <a:lnTo>
                      <a:pt x="1" y="1828"/>
                    </a:lnTo>
                    <a:lnTo>
                      <a:pt x="3372" y="2130"/>
                    </a:lnTo>
                    <a:cubicBezTo>
                      <a:pt x="3407" y="1917"/>
                      <a:pt x="3425" y="1704"/>
                      <a:pt x="3425" y="1509"/>
                    </a:cubicBezTo>
                    <a:cubicBezTo>
                      <a:pt x="3390" y="1172"/>
                      <a:pt x="3301" y="870"/>
                      <a:pt x="3248" y="586"/>
                    </a:cubicBezTo>
                    <a:lnTo>
                      <a:pt x="1473" y="1"/>
                    </a:ln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7"/>
              <p:cNvSpPr/>
              <p:nvPr/>
            </p:nvSpPr>
            <p:spPr>
              <a:xfrm>
                <a:off x="3148311" y="-512013"/>
                <a:ext cx="344841" cy="575576"/>
              </a:xfrm>
              <a:custGeom>
                <a:rect b="b" l="l" r="r" t="t"/>
                <a:pathLst>
                  <a:path extrusionOk="0" h="52540" w="31478">
                    <a:moveTo>
                      <a:pt x="28337" y="1"/>
                    </a:moveTo>
                    <a:cubicBezTo>
                      <a:pt x="13326" y="5785"/>
                      <a:pt x="2556" y="18986"/>
                      <a:pt x="1" y="34405"/>
                    </a:cubicBezTo>
                    <a:cubicBezTo>
                      <a:pt x="516" y="36961"/>
                      <a:pt x="764" y="39569"/>
                      <a:pt x="1154" y="42159"/>
                    </a:cubicBezTo>
                    <a:cubicBezTo>
                      <a:pt x="1172" y="42266"/>
                      <a:pt x="1438" y="42355"/>
                      <a:pt x="1687" y="42496"/>
                    </a:cubicBezTo>
                    <a:cubicBezTo>
                      <a:pt x="1687" y="41574"/>
                      <a:pt x="1704" y="40704"/>
                      <a:pt x="1704" y="39835"/>
                    </a:cubicBezTo>
                    <a:lnTo>
                      <a:pt x="2112" y="39817"/>
                    </a:lnTo>
                    <a:lnTo>
                      <a:pt x="3905" y="45513"/>
                    </a:lnTo>
                    <a:cubicBezTo>
                      <a:pt x="4490" y="45956"/>
                      <a:pt x="5289" y="46595"/>
                      <a:pt x="6122" y="47145"/>
                    </a:cubicBezTo>
                    <a:cubicBezTo>
                      <a:pt x="6548" y="47465"/>
                      <a:pt x="7045" y="47678"/>
                      <a:pt x="7560" y="47784"/>
                    </a:cubicBezTo>
                    <a:cubicBezTo>
                      <a:pt x="9813" y="48068"/>
                      <a:pt x="12492" y="48884"/>
                      <a:pt x="13557" y="50481"/>
                    </a:cubicBezTo>
                    <a:cubicBezTo>
                      <a:pt x="14515" y="51971"/>
                      <a:pt x="15810" y="52202"/>
                      <a:pt x="16751" y="52539"/>
                    </a:cubicBezTo>
                    <a:lnTo>
                      <a:pt x="18827" y="51652"/>
                    </a:lnTo>
                    <a:cubicBezTo>
                      <a:pt x="18720" y="51475"/>
                      <a:pt x="18632" y="51155"/>
                      <a:pt x="18525" y="51138"/>
                    </a:cubicBezTo>
                    <a:cubicBezTo>
                      <a:pt x="15367" y="50960"/>
                      <a:pt x="15367" y="50978"/>
                      <a:pt x="14905" y="48015"/>
                    </a:cubicBezTo>
                    <a:cubicBezTo>
                      <a:pt x="14870" y="47695"/>
                      <a:pt x="14799" y="47376"/>
                      <a:pt x="14675" y="46755"/>
                    </a:cubicBezTo>
                    <a:lnTo>
                      <a:pt x="11818" y="46152"/>
                    </a:lnTo>
                    <a:lnTo>
                      <a:pt x="12031" y="42461"/>
                    </a:lnTo>
                    <a:cubicBezTo>
                      <a:pt x="12009" y="42460"/>
                      <a:pt x="11988" y="42460"/>
                      <a:pt x="11967" y="42460"/>
                    </a:cubicBezTo>
                    <a:cubicBezTo>
                      <a:pt x="9761" y="42460"/>
                      <a:pt x="10756" y="45214"/>
                      <a:pt x="9157" y="45531"/>
                    </a:cubicBezTo>
                    <a:cubicBezTo>
                      <a:pt x="7577" y="44537"/>
                      <a:pt x="7577" y="44537"/>
                      <a:pt x="6832" y="39036"/>
                    </a:cubicBezTo>
                    <a:cubicBezTo>
                      <a:pt x="7471" y="36162"/>
                      <a:pt x="10807" y="37120"/>
                      <a:pt x="11570" y="34867"/>
                    </a:cubicBezTo>
                    <a:lnTo>
                      <a:pt x="13876" y="35683"/>
                    </a:lnTo>
                    <a:cubicBezTo>
                      <a:pt x="13930" y="37014"/>
                      <a:pt x="14213" y="38274"/>
                      <a:pt x="15651" y="39090"/>
                    </a:cubicBezTo>
                    <a:lnTo>
                      <a:pt x="14870" y="33554"/>
                    </a:lnTo>
                    <a:cubicBezTo>
                      <a:pt x="15012" y="33305"/>
                      <a:pt x="15189" y="33092"/>
                      <a:pt x="15367" y="32880"/>
                    </a:cubicBezTo>
                    <a:cubicBezTo>
                      <a:pt x="16733" y="31584"/>
                      <a:pt x="18720" y="30662"/>
                      <a:pt x="18277" y="28231"/>
                    </a:cubicBezTo>
                    <a:cubicBezTo>
                      <a:pt x="19217" y="27148"/>
                      <a:pt x="19501" y="25569"/>
                      <a:pt x="20903" y="24824"/>
                    </a:cubicBezTo>
                    <a:cubicBezTo>
                      <a:pt x="21169" y="24664"/>
                      <a:pt x="21701" y="24540"/>
                      <a:pt x="21701" y="24416"/>
                    </a:cubicBezTo>
                    <a:cubicBezTo>
                      <a:pt x="21701" y="22606"/>
                      <a:pt x="23298" y="22375"/>
                      <a:pt x="24345" y="21453"/>
                    </a:cubicBezTo>
                    <a:cubicBezTo>
                      <a:pt x="24698" y="21969"/>
                      <a:pt x="25002" y="22149"/>
                      <a:pt x="25280" y="22149"/>
                    </a:cubicBezTo>
                    <a:cubicBezTo>
                      <a:pt x="25925" y="22149"/>
                      <a:pt x="26432" y="21185"/>
                      <a:pt x="27082" y="21185"/>
                    </a:cubicBezTo>
                    <a:cubicBezTo>
                      <a:pt x="27098" y="21185"/>
                      <a:pt x="27114" y="21185"/>
                      <a:pt x="27131" y="21187"/>
                    </a:cubicBezTo>
                    <a:cubicBezTo>
                      <a:pt x="27184" y="21187"/>
                      <a:pt x="27237" y="20867"/>
                      <a:pt x="27255" y="20832"/>
                    </a:cubicBezTo>
                    <a:lnTo>
                      <a:pt x="25250" y="19909"/>
                    </a:lnTo>
                    <a:lnTo>
                      <a:pt x="25835" y="18348"/>
                    </a:lnTo>
                    <a:lnTo>
                      <a:pt x="24274" y="17851"/>
                    </a:lnTo>
                    <a:cubicBezTo>
                      <a:pt x="25161" y="17514"/>
                      <a:pt x="26048" y="17727"/>
                      <a:pt x="26829" y="17531"/>
                    </a:cubicBezTo>
                    <a:cubicBezTo>
                      <a:pt x="27610" y="17336"/>
                      <a:pt x="28266" y="16751"/>
                      <a:pt x="28976" y="16325"/>
                    </a:cubicBezTo>
                    <a:cubicBezTo>
                      <a:pt x="29774" y="15846"/>
                      <a:pt x="30573" y="15349"/>
                      <a:pt x="31478" y="14781"/>
                    </a:cubicBezTo>
                    <a:cubicBezTo>
                      <a:pt x="30466" y="12723"/>
                      <a:pt x="27769" y="12049"/>
                      <a:pt x="27698" y="9565"/>
                    </a:cubicBezTo>
                    <a:lnTo>
                      <a:pt x="25143" y="11836"/>
                    </a:lnTo>
                    <a:cubicBezTo>
                      <a:pt x="25764" y="8571"/>
                      <a:pt x="23600" y="8908"/>
                      <a:pt x="22269" y="8465"/>
                    </a:cubicBezTo>
                    <a:cubicBezTo>
                      <a:pt x="21932" y="8855"/>
                      <a:pt x="21559" y="9032"/>
                      <a:pt x="21027" y="9316"/>
                    </a:cubicBezTo>
                    <a:lnTo>
                      <a:pt x="21825" y="10132"/>
                    </a:lnTo>
                    <a:lnTo>
                      <a:pt x="20353" y="11197"/>
                    </a:lnTo>
                    <a:cubicBezTo>
                      <a:pt x="21772" y="12244"/>
                      <a:pt x="20956" y="13628"/>
                      <a:pt x="20690" y="13734"/>
                    </a:cubicBezTo>
                    <a:cubicBezTo>
                      <a:pt x="18756" y="14444"/>
                      <a:pt x="19217" y="16396"/>
                      <a:pt x="18401" y="17620"/>
                    </a:cubicBezTo>
                    <a:lnTo>
                      <a:pt x="17460" y="16910"/>
                    </a:lnTo>
                    <a:cubicBezTo>
                      <a:pt x="17052" y="16502"/>
                      <a:pt x="17886" y="16360"/>
                      <a:pt x="17851" y="16023"/>
                    </a:cubicBezTo>
                    <a:cubicBezTo>
                      <a:pt x="17833" y="15580"/>
                      <a:pt x="17744" y="15136"/>
                      <a:pt x="17673" y="14639"/>
                    </a:cubicBezTo>
                    <a:lnTo>
                      <a:pt x="14781" y="13805"/>
                    </a:lnTo>
                    <a:cubicBezTo>
                      <a:pt x="14391" y="10558"/>
                      <a:pt x="17727" y="10026"/>
                      <a:pt x="19075" y="8056"/>
                    </a:cubicBezTo>
                    <a:cubicBezTo>
                      <a:pt x="19476" y="8451"/>
                      <a:pt x="19895" y="8555"/>
                      <a:pt x="20323" y="8555"/>
                    </a:cubicBezTo>
                    <a:cubicBezTo>
                      <a:pt x="20808" y="8555"/>
                      <a:pt x="21305" y="8420"/>
                      <a:pt x="21802" y="8420"/>
                    </a:cubicBezTo>
                    <a:cubicBezTo>
                      <a:pt x="21952" y="8420"/>
                      <a:pt x="22102" y="8433"/>
                      <a:pt x="22251" y="8465"/>
                    </a:cubicBezTo>
                    <a:cubicBezTo>
                      <a:pt x="22127" y="7702"/>
                      <a:pt x="22056" y="7152"/>
                      <a:pt x="21967" y="6495"/>
                    </a:cubicBezTo>
                    <a:cubicBezTo>
                      <a:pt x="23198" y="6481"/>
                      <a:pt x="23566" y="4540"/>
                      <a:pt x="24952" y="4540"/>
                    </a:cubicBezTo>
                    <a:cubicBezTo>
                      <a:pt x="25264" y="4540"/>
                      <a:pt x="25629" y="4639"/>
                      <a:pt x="26066" y="4880"/>
                    </a:cubicBezTo>
                    <a:cubicBezTo>
                      <a:pt x="25374" y="5963"/>
                      <a:pt x="24274" y="6335"/>
                      <a:pt x="23458" y="7010"/>
                    </a:cubicBezTo>
                    <a:lnTo>
                      <a:pt x="26243" y="8376"/>
                    </a:lnTo>
                    <a:lnTo>
                      <a:pt x="28089" y="7205"/>
                    </a:lnTo>
                    <a:lnTo>
                      <a:pt x="28160" y="5324"/>
                    </a:lnTo>
                    <a:cubicBezTo>
                      <a:pt x="28332" y="5383"/>
                      <a:pt x="28506" y="5414"/>
                      <a:pt x="28690" y="5414"/>
                    </a:cubicBezTo>
                    <a:cubicBezTo>
                      <a:pt x="29226" y="5414"/>
                      <a:pt x="29853" y="5151"/>
                      <a:pt x="30804" y="4543"/>
                    </a:cubicBezTo>
                    <a:lnTo>
                      <a:pt x="29029" y="3621"/>
                    </a:lnTo>
                    <a:lnTo>
                      <a:pt x="29561" y="2733"/>
                    </a:lnTo>
                    <a:lnTo>
                      <a:pt x="28231" y="1722"/>
                    </a:lnTo>
                    <a:cubicBezTo>
                      <a:pt x="28355" y="1190"/>
                      <a:pt x="28692" y="586"/>
                      <a:pt x="28515" y="232"/>
                    </a:cubicBezTo>
                    <a:cubicBezTo>
                      <a:pt x="28479" y="161"/>
                      <a:pt x="28408" y="72"/>
                      <a:pt x="28337" y="1"/>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8" name="Google Shape;178;p17"/>
            <p:cNvSpPr/>
            <p:nvPr/>
          </p:nvSpPr>
          <p:spPr>
            <a:xfrm>
              <a:off x="6015523" y="3714217"/>
              <a:ext cx="557665" cy="516387"/>
            </a:xfrm>
            <a:custGeom>
              <a:rect b="b" l="l" r="r" t="t"/>
              <a:pathLst>
                <a:path extrusionOk="0" h="89534" w="96649">
                  <a:moveTo>
                    <a:pt x="48671" y="444"/>
                  </a:moveTo>
                  <a:cubicBezTo>
                    <a:pt x="70814" y="444"/>
                    <a:pt x="90084" y="16342"/>
                    <a:pt x="93207" y="38415"/>
                  </a:cubicBezTo>
                  <a:cubicBezTo>
                    <a:pt x="96649" y="62635"/>
                    <a:pt x="79314" y="85116"/>
                    <a:pt x="54526" y="88629"/>
                  </a:cubicBezTo>
                  <a:cubicBezTo>
                    <a:pt x="52344" y="88930"/>
                    <a:pt x="50161" y="89090"/>
                    <a:pt x="47961" y="89090"/>
                  </a:cubicBezTo>
                  <a:cubicBezTo>
                    <a:pt x="25817" y="89090"/>
                    <a:pt x="6548" y="73192"/>
                    <a:pt x="3425" y="51119"/>
                  </a:cubicBezTo>
                  <a:cubicBezTo>
                    <a:pt x="1" y="26899"/>
                    <a:pt x="17318" y="4418"/>
                    <a:pt x="42123" y="905"/>
                  </a:cubicBezTo>
                  <a:cubicBezTo>
                    <a:pt x="44288" y="586"/>
                    <a:pt x="46470" y="444"/>
                    <a:pt x="48671" y="444"/>
                  </a:cubicBezTo>
                  <a:close/>
                  <a:moveTo>
                    <a:pt x="48746" y="0"/>
                  </a:moveTo>
                  <a:cubicBezTo>
                    <a:pt x="48721" y="0"/>
                    <a:pt x="48696" y="0"/>
                    <a:pt x="48671" y="0"/>
                  </a:cubicBezTo>
                  <a:cubicBezTo>
                    <a:pt x="46453" y="0"/>
                    <a:pt x="44253" y="160"/>
                    <a:pt x="42052" y="462"/>
                  </a:cubicBezTo>
                  <a:cubicBezTo>
                    <a:pt x="36002" y="1313"/>
                    <a:pt x="30164" y="3336"/>
                    <a:pt x="24895" y="6441"/>
                  </a:cubicBezTo>
                  <a:cubicBezTo>
                    <a:pt x="19838" y="9404"/>
                    <a:pt x="15402" y="13326"/>
                    <a:pt x="11835" y="17974"/>
                  </a:cubicBezTo>
                  <a:cubicBezTo>
                    <a:pt x="8269" y="22570"/>
                    <a:pt x="5643" y="27822"/>
                    <a:pt x="4099" y="33447"/>
                  </a:cubicBezTo>
                  <a:cubicBezTo>
                    <a:pt x="2520" y="39213"/>
                    <a:pt x="2130" y="45246"/>
                    <a:pt x="2981" y="51190"/>
                  </a:cubicBezTo>
                  <a:cubicBezTo>
                    <a:pt x="4507" y="61925"/>
                    <a:pt x="9955" y="71737"/>
                    <a:pt x="18276" y="78728"/>
                  </a:cubicBezTo>
                  <a:cubicBezTo>
                    <a:pt x="26561" y="85703"/>
                    <a:pt x="37054" y="89534"/>
                    <a:pt x="47886" y="89534"/>
                  </a:cubicBezTo>
                  <a:cubicBezTo>
                    <a:pt x="47911" y="89534"/>
                    <a:pt x="47936" y="89534"/>
                    <a:pt x="47961" y="89534"/>
                  </a:cubicBezTo>
                  <a:cubicBezTo>
                    <a:pt x="50179" y="89534"/>
                    <a:pt x="52397" y="89374"/>
                    <a:pt x="54579" y="89072"/>
                  </a:cubicBezTo>
                  <a:cubicBezTo>
                    <a:pt x="60647" y="88221"/>
                    <a:pt x="66467" y="86198"/>
                    <a:pt x="71737" y="83093"/>
                  </a:cubicBezTo>
                  <a:cubicBezTo>
                    <a:pt x="76794" y="80112"/>
                    <a:pt x="81230" y="76208"/>
                    <a:pt x="84796" y="71560"/>
                  </a:cubicBezTo>
                  <a:cubicBezTo>
                    <a:pt x="88363" y="66964"/>
                    <a:pt x="90989" y="61712"/>
                    <a:pt x="92532" y="56105"/>
                  </a:cubicBezTo>
                  <a:cubicBezTo>
                    <a:pt x="94112" y="50321"/>
                    <a:pt x="94502" y="44288"/>
                    <a:pt x="93650" y="38362"/>
                  </a:cubicBezTo>
                  <a:cubicBezTo>
                    <a:pt x="92124" y="27609"/>
                    <a:pt x="86677" y="17797"/>
                    <a:pt x="78355" y="10824"/>
                  </a:cubicBezTo>
                  <a:cubicBezTo>
                    <a:pt x="70071" y="3831"/>
                    <a:pt x="59578" y="0"/>
                    <a:pt x="48746" y="0"/>
                  </a:cubicBezTo>
                  <a:close/>
                </a:path>
              </a:pathLst>
            </a:cu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